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8288000" cy="10287000"/>
  <p:notesSz cx="6858000" cy="9144000"/>
  <p:embeddedFontLst>
    <p:embeddedFont>
      <p:font typeface="Ofelia Display" panose="020B0604020202020204" charset="0"/>
      <p:regular r:id="rId43"/>
    </p:embeddedFont>
    <p:embeddedFont>
      <p:font typeface="Ofelia Display Bold" panose="020B0604020202020204" charset="0"/>
      <p:regular r:id="rId44"/>
    </p:embeddedFont>
    <p:embeddedFont>
      <p:font typeface="Ofelia Display Italics" panose="020B0604020202020204" charset="0"/>
      <p:regular r:id="rId45"/>
    </p:embeddedFont>
    <p:embeddedFont>
      <p:font typeface="Ofelia Display Light" panose="020B0604020202020204" charset="0"/>
      <p:regular r:id="rId46"/>
    </p:embeddedFont>
    <p:embeddedFont>
      <p:font typeface="Ofelia Display Ultra-Bold" panose="020B0604020202020204" charset="0"/>
      <p:regular r:id="rId47"/>
    </p:embeddedFont>
    <p:embeddedFont>
      <p:font typeface="Poppins" panose="00000500000000000000" pitchFamily="2" charset="0"/>
      <p:regular r:id="rId48"/>
      <p:bold r:id="rId49"/>
      <p:italic r:id="rId50"/>
      <p:boldItalic r:id="rId51"/>
    </p:embeddedFont>
    <p:embeddedFont>
      <p:font typeface="Verdana Pro" panose="020B0604030504040204" pitchFamily="34" charset="0"/>
      <p:regular r:id="rId52"/>
      <p:bold r:id="rId53"/>
      <p:italic r:id="rId54"/>
      <p:boldItalic r:id="rId55"/>
    </p:embeddedFont>
    <p:embeddedFont>
      <p:font typeface="Verdana Pro Bold" panose="020B0804030504040204"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3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10.10.2024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Presenter: briefly introduce yourself.</a:t>
            </a:r>
          </a:p>
          <a:p>
            <a:endParaRPr lang="en-US"/>
          </a:p>
          <a:p>
            <a:r>
              <a:rPr lang="en-US"/>
              <a:t>Hi, I'm &lt;name&gt;. I am a &lt;job title&gt; at &lt;company/org&gt;, and I've been a member of &lt;society names&gt; for &lt;number of years&gt;.</a:t>
            </a:r>
          </a:p>
          <a:p>
            <a:endParaRPr lang="en-US"/>
          </a:p>
          <a:p>
            <a:r>
              <a:rPr lang="en-US"/>
              <a:t>I'd like to learn a little bit about all of you.</a:t>
            </a:r>
          </a:p>
          <a:p>
            <a:endParaRPr lang="en-US"/>
          </a:p>
          <a:p>
            <a:r>
              <a:rPr lang="en-US"/>
              <a:t>Who comes from an agricultural background?</a:t>
            </a:r>
          </a:p>
          <a:p>
            <a:endParaRPr lang="en-US"/>
          </a:p>
          <a:p>
            <a:r>
              <a:rPr lang="en-US"/>
              <a:t>Is anyone already a member of our societies?</a:t>
            </a:r>
          </a:p>
          <a:p>
            <a:endParaRPr lang="en-US"/>
          </a:p>
          <a:p>
            <a:r>
              <a:rPr lang="en-US"/>
              <a:t>Has anyone attended our Annual Meeting?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DELETE IF NOT NEEDED</a:t>
            </a:r>
          </a:p>
          <a:p>
            <a:endParaRPr lang="en-US"/>
          </a:p>
          <a:p>
            <a:r>
              <a:rPr lang="en-US"/>
              <a:t>Speaker notes: Introduce yourself as board member of association.</a:t>
            </a:r>
          </a:p>
          <a:p>
            <a:endParaRPr lang="en-US"/>
          </a:p>
          <a:p>
            <a:r>
              <a:rPr lang="en-US"/>
              <a:t>Reminder: </a:t>
            </a:r>
          </a:p>
          <a:p>
            <a:endParaRPr lang="en-US"/>
          </a:p>
          <a:p>
            <a:r>
              <a:rPr lang="en-US"/>
              <a:t>As a board member of the American Society of Agronomy (ASA), it's important to emphasize that when you join our societies as a student, you're not only a member of ASA but also of our esteemed partner organizations, the Soil Science Society of America, often called SSSA, and the Crop Science Society of America, or CSSA.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DELETE IF NOT NEEDED</a:t>
            </a:r>
          </a:p>
          <a:p>
            <a:endParaRPr lang="en-US"/>
          </a:p>
          <a:p>
            <a:r>
              <a:rPr lang="en-US"/>
              <a:t>Speaker notes: Introduce yourself as board member of association.</a:t>
            </a:r>
          </a:p>
          <a:p>
            <a:endParaRPr lang="en-US"/>
          </a:p>
          <a:p>
            <a:r>
              <a:rPr lang="en-US"/>
              <a:t>Optional reminder: As a board member of the Crop Science Society of America (CSSA), I want to highlight that when you become a member of our Societies as a student, you're automatically enrolled in our partner organizations, the Soil Science Society of America and the American Society of Agronomy.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DELETE IF NOT NEEDED</a:t>
            </a:r>
          </a:p>
          <a:p>
            <a:endParaRPr lang="en-US"/>
          </a:p>
          <a:p>
            <a:r>
              <a:rPr lang="en-US"/>
              <a:t>Speaker notes: Introduce yourself as board member of association.</a:t>
            </a:r>
          </a:p>
          <a:p>
            <a:endParaRPr lang="en-US"/>
          </a:p>
          <a:p>
            <a:r>
              <a:rPr lang="en-US"/>
              <a:t>Optional reminder: I am a board member of the Soil Science Society of America. As a student, when you join the Societies you’re also a member of our partner organizations, the Crop Science Society of America and the American Society of Agronomy.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want to become your professional home, and to do that we have to think big. </a:t>
            </a:r>
          </a:p>
          <a:p>
            <a:endParaRPr lang="en-US"/>
          </a:p>
          <a:p>
            <a:r>
              <a:rPr lang="en-US"/>
              <a:t>Cultivating the next generation of scientists is a core part of our mission. It’s really why I’m standing in front of you today. </a:t>
            </a:r>
          </a:p>
          <a:p>
            <a:endParaRPr lang="en-US"/>
          </a:p>
          <a:p>
            <a:r>
              <a:rPr lang="en-US"/>
              <a:t>I hope the stories I’ve shared earlier, as well as the experiences you’ll have in higher education, communicate the opportunities these fields can unlock. </a:t>
            </a:r>
          </a:p>
          <a:p>
            <a:endParaRPr lang="en-US"/>
          </a:p>
          <a:p>
            <a:r>
              <a:rPr lang="en-US"/>
              <a:t>That includes showcasing the opportunities that our sciences offer as well as extending the reach of our K-12 program to inspire young people.  I want to hear from you, the students, about what shapes your decision making about these sciences and how we could reach people like you more effectively.</a:t>
            </a:r>
          </a:p>
          <a:p>
            <a:endParaRPr lang="en-US"/>
          </a:p>
          <a:p>
            <a:r>
              <a:rPr lang="en-US"/>
              <a:t>We also offer certification options to agronomists and soil scientists so you can demonstrate your professionalism and grow your career. If you’d like to learn more about becoming a Certified Crop Adviser or Certified Professional Soil Scientist, find more information on Agronomy.org. Or just Google those terms!</a:t>
            </a:r>
          </a:p>
          <a:p>
            <a:endParaRPr lang="en-US"/>
          </a:p>
          <a:p>
            <a:r>
              <a:rPr lang="en-US"/>
              <a:t>Finally, do you think most people understand our work at even a basic level? We want to raise your visibility and that of our sciences. There are so many reasons to raise our collective profiles, but consider just one: funding. If the public doesn’t understand how we contribute to the greater good, public funding will inevitably suffer. So making sure we don’t stay behind the scenes isn’t vanity; it’s essential..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want to become your professional home, and to do that we have to think big. </a:t>
            </a:r>
          </a:p>
          <a:p>
            <a:endParaRPr lang="en-US"/>
          </a:p>
          <a:p>
            <a:r>
              <a:rPr lang="en-US"/>
              <a:t>Cultivating the next generation of scientists is a core part of our mission. It’s really why I’m standing in front of you today. </a:t>
            </a:r>
          </a:p>
          <a:p>
            <a:endParaRPr lang="en-US"/>
          </a:p>
          <a:p>
            <a:r>
              <a:rPr lang="en-US"/>
              <a:t>I hope the stories I’ve shared earlier, as well as the experiences you’ll have in higher education, communicate the opportunities these fields can unlock. </a:t>
            </a:r>
          </a:p>
          <a:p>
            <a:endParaRPr lang="en-US"/>
          </a:p>
          <a:p>
            <a:r>
              <a:rPr lang="en-US"/>
              <a:t>That includes showcasing the opportunities that our sciences offer as well as extending the reach of our K-12 program to inspire young people.  I want to hear from you, the students, about what shapes your decision making about these sciences and how we could reach people like you more effectively.</a:t>
            </a:r>
          </a:p>
          <a:p>
            <a:endParaRPr lang="en-US"/>
          </a:p>
          <a:p>
            <a:r>
              <a:rPr lang="en-US"/>
              <a:t>We also offer certification options to agronomists and soil scientists so you can demonstrate your professionalism and grow your career. If you’d like to learn more about becoming a Certified Crop Adviser or Certified Professional Soil Scientist, find more information on Agronomy.org. Or just Google those terms!</a:t>
            </a:r>
          </a:p>
          <a:p>
            <a:endParaRPr lang="en-US"/>
          </a:p>
          <a:p>
            <a:r>
              <a:rPr lang="en-US"/>
              <a:t>Finally, do you think most people understand our work at even a basic level? We want to raise your visibility and that of our sciences. There are so many reasons to raise our collective profiles, but consider just one: funding. If the public doesn’t understand how we contribute to the greater good, public funding will inevitably suffer. So making sure we don’t stay behind the scenes isn’t vanity; it’s essential.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want to become your professional home, and to do that we have to think big. </a:t>
            </a:r>
          </a:p>
          <a:p>
            <a:endParaRPr lang="en-US"/>
          </a:p>
          <a:p>
            <a:r>
              <a:rPr lang="en-US"/>
              <a:t>Cultivating the next generation of scientists is a core part of our mission. It’s really why I’m standing in front of you today. </a:t>
            </a:r>
          </a:p>
          <a:p>
            <a:endParaRPr lang="en-US"/>
          </a:p>
          <a:p>
            <a:r>
              <a:rPr lang="en-US"/>
              <a:t>I hope the stories I’ve shared earlier, as well as the experiences you’ll have in higher education, communicate the opportunities these fields can unlock. </a:t>
            </a:r>
          </a:p>
          <a:p>
            <a:endParaRPr lang="en-US"/>
          </a:p>
          <a:p>
            <a:r>
              <a:rPr lang="en-US"/>
              <a:t>That includes showcasing the opportunities that our sciences offer as well as extending the reach of our K-12 program to inspire young people.  I want to hear from you, the students, about what shapes your decision making about these sciences and how we could reach people like you more effectively.</a:t>
            </a:r>
          </a:p>
          <a:p>
            <a:endParaRPr lang="en-US"/>
          </a:p>
          <a:p>
            <a:r>
              <a:rPr lang="en-US"/>
              <a:t>We also offer certification options to agronomists and soil scientists so you can demonstrate your professionalism and grow your career. If you’d like to learn more about becoming a Certified Crop Adviser or Certified Professional Soil Scientist, find more information on Agronomy.org. Or just Google those terms!</a:t>
            </a:r>
          </a:p>
          <a:p>
            <a:endParaRPr lang="en-US"/>
          </a:p>
          <a:p>
            <a:r>
              <a:rPr lang="en-US"/>
              <a:t>Finally, do you think most people understand our work at even a basic level? We want to raise your visibility and that of our sciences. There are so many reasons to raise our collective profiles, but consider just one: funding. If the public doesn’t understand how we contribute to the greater good, public funding will inevitably suffer. So making sure we don’t stay behind the scenes isn’t vanity; it’s essential.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DELETE IF NOT NEEDED</a:t>
            </a:r>
          </a:p>
          <a:p>
            <a:endParaRPr lang="en-US"/>
          </a:p>
          <a:p>
            <a:r>
              <a:rPr lang="en-US"/>
              <a:t>Presenter notes: While most of our more than 7,000 members live in the United States, we have members in 61 countries.</a:t>
            </a:r>
          </a:p>
          <a:p>
            <a:endParaRPr lang="en-US"/>
          </a:p>
          <a:p>
            <a:r>
              <a:rPr lang="en-US"/>
              <a:t>Our Global Outreach Membership Program is designed to provide equitable access to scientific research and colleagues worldwide for scientists and students residing in low and lower-middle-income countries.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DELETE IF NOT NEEDED</a:t>
            </a:r>
          </a:p>
          <a:p>
            <a:endParaRPr lang="en-US"/>
          </a:p>
          <a:p>
            <a:r>
              <a:rPr lang="en-US"/>
              <a:t>Presenter notes: While most of our more than 4,000 members live in the United States, we have members from around the world.</a:t>
            </a:r>
          </a:p>
          <a:p>
            <a:endParaRPr lang="en-US"/>
          </a:p>
          <a:p>
            <a:r>
              <a:rPr lang="en-US"/>
              <a:t>Our Global Outreach Membership Program is designed to provide equitable access to scientific research and colleagues worldwide for scientists and students residing in low and lower-middle-income countries.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DELETE IF NOT NEEDED</a:t>
            </a:r>
          </a:p>
          <a:p>
            <a:r>
              <a:rPr lang="en-US"/>
              <a:t>Presenter notes: While most of our more than 6,000 members live in the United States, we have members from around the world.</a:t>
            </a:r>
          </a:p>
          <a:p>
            <a:endParaRPr lang="en-US"/>
          </a:p>
          <a:p>
            <a:r>
              <a:rPr lang="en-US"/>
              <a:t>Our Global Outreach Membership Program is designed to provide equitable access to scientific research and colleagues worldwide for scientists and students residing in low and lower-middle-income countries.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Presenter notes:</a:t>
            </a:r>
          </a:p>
          <a:p>
            <a:r>
              <a:rPr lang="en-US"/>
              <a:t>Our three nonprofit societies own and publish 7 hybrid subscription and 6 open access scholarly research journals.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Presenter notes: Let me begin by asking you some questions.​</a:t>
            </a:r>
          </a:p>
          <a:p>
            <a:endParaRPr lang="en-US"/>
          </a:p>
          <a:p>
            <a:r>
              <a:rPr lang="en-US"/>
              <a:t>What are you MOST passionate about?​</a:t>
            </a:r>
          </a:p>
          <a:p>
            <a:endParaRPr lang="en-US"/>
          </a:p>
          <a:p>
            <a:r>
              <a:rPr lang="en-US"/>
              <a:t>Raise your hand if you’re passionate about human health?​</a:t>
            </a:r>
          </a:p>
          <a:p>
            <a:endParaRPr lang="en-US"/>
          </a:p>
          <a:p>
            <a:r>
              <a:rPr lang="en-US"/>
              <a:t>Who is passionate about the environment?​</a:t>
            </a:r>
          </a:p>
          <a:p>
            <a:endParaRPr lang="en-US"/>
          </a:p>
          <a:p>
            <a:r>
              <a:rPr lang="en-US"/>
              <a:t>Who’s passionate about food, or maybe wine?​</a:t>
            </a:r>
          </a:p>
          <a:p>
            <a:endParaRPr lang="en-US"/>
          </a:p>
          <a:p>
            <a:r>
              <a:rPr lang="en-US"/>
              <a:t>Who’s passionate about science and human discovery?​</a:t>
            </a:r>
          </a:p>
          <a:p>
            <a:endParaRPr lang="en-US"/>
          </a:p>
          <a:p>
            <a:r>
              <a:rPr lang="en-US"/>
              <a:t>I’m here today to talk with you about how you can put those and other passions to work every day through a career in soil science, or perhaps in the related disciplines of agronomy or crop science.​</a:t>
            </a:r>
          </a:p>
          <a:p>
            <a:endParaRPr lang="en-US"/>
          </a:p>
          <a:p>
            <a:r>
              <a:rPr lang="en-US"/>
              <a:t>I’m going to share some stories about scientists who have made impacts on the world – in magnificent ways.​</a:t>
            </a:r>
          </a:p>
          <a:p>
            <a:endParaRPr lang="en-US"/>
          </a:p>
          <a:p>
            <a:r>
              <a:rPr lang="en-US"/>
              <a:t>I’m going to tell you my own story, why I chose a career in soil science, and why – if I had to do it all over again – why I’d choose the exact same career.​</a:t>
            </a:r>
          </a:p>
          <a:p>
            <a:endParaRPr lang="en-US"/>
          </a:p>
          <a:p>
            <a:r>
              <a:rPr lang="en-US"/>
              <a:t>And I’m also going to talk with you about the Soil Science Society of America. I sit on the board of directors of that organization. I want to tell you about the great work we’re doing and how engagement as a member of SSSA and our sibling organizations – the Crop Science Society of America and the American Society of Agronomy – is something you should consider if you, indeed, are interested in soil science … or crop science or agronomy.​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Publishing with professional societies allows for reinvestment in your field through missioned-based programs in education, awards, travel grants, science policy and certifications. In addition, the ASA, CSSA, and SSSA are dedicated to open science and publicly available and accessible research.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Presenter notes: Publishing in an academic journal can be a complex process. As a publisher, your Societies want to be your partner.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Presenter notes:</a:t>
            </a:r>
          </a:p>
          <a:p>
            <a:endParaRPr lang="en-US"/>
          </a:p>
          <a:p>
            <a:r>
              <a:rPr lang="en-US"/>
              <a:t>Transformational agreements have been established on behalf of ASA, CSSA, and SSSA by with individual institutions, consortia, and even entire countries, to provide researchers unlimited read access to our portfolio of journals, as well as funding to fully cover open access licensing charges. </a:t>
            </a:r>
          </a:p>
          <a:p>
            <a:endParaRPr lang="en-US"/>
          </a:p>
          <a:p>
            <a:r>
              <a:rPr lang="en-US"/>
              <a:t>Transformational agreements (TAs) are the primary tool used to manage open access publishing for our authors. The ASA, CSSA, and SSSA, through our partnership with Wiley, are facilitating the transition of our hybrid subscription journals towards open access with a sustainable outlook.</a:t>
            </a:r>
          </a:p>
          <a:p>
            <a:endParaRPr lang="en-US"/>
          </a:p>
          <a:p>
            <a:r>
              <a:rPr lang="en-US"/>
              <a:t>Controlled transition to freely available content ensures sustainability and supports researcher needs and our journals are fully committed to supporting open access and providing freely accessible content. </a:t>
            </a:r>
          </a:p>
          <a:p>
            <a:endParaRPr lang="en-US"/>
          </a:p>
          <a:p>
            <a:r>
              <a:rPr lang="en-US"/>
              <a:t>Transformational agreement activity changes quickly. For more information on current agreements, scan the QR code on the screen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Our podcast, Field, Lab, Earth, raises the profile of our authors while offering listeners a new way to learn. We’re always looking for student research to spotlight, so if you know of anyone who might be interested to appear on the podcast, please don’t hesitate to fill out or share this form.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Presenter notes:</a:t>
            </a:r>
          </a:p>
          <a:p>
            <a:endParaRPr lang="en-US"/>
          </a:p>
          <a:p>
            <a:r>
              <a:rPr lang="en-US"/>
              <a:t>Certification sets the standard for professionals.</a:t>
            </a:r>
          </a:p>
          <a:p>
            <a:endParaRPr lang="en-US"/>
          </a:p>
          <a:p>
            <a:r>
              <a:rPr lang="en-US"/>
              <a:t>Our Societies offer two main certification programs. </a:t>
            </a:r>
          </a:p>
          <a:p>
            <a:endParaRPr lang="en-US"/>
          </a:p>
          <a:p>
            <a:r>
              <a:rPr lang="en-US"/>
              <a:t>One, called the Certified Crop Adviser Program, mainly serves working agronomists. These are people who spend most of their time advising growers  on agronomic practices.</a:t>
            </a:r>
          </a:p>
          <a:p>
            <a:r>
              <a:rPr lang="en-US"/>
              <a:t> </a:t>
            </a:r>
          </a:p>
          <a:p>
            <a:r>
              <a:rPr lang="en-US"/>
              <a:t>The second is the Certified Professional Soil Scientist Program. And that's intended for someone whose career path is in some aspect of the soil science profession and can meet the standards of the program.</a:t>
            </a:r>
          </a:p>
          <a:p>
            <a:endParaRPr lang="en-US"/>
          </a:p>
          <a:p>
            <a:r>
              <a:rPr lang="en-US"/>
              <a:t>The goal of both programs is to provide assurance to employers, growers and others that there are working with people committed to serving and protecting the public interest.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Our podcast, Field, Lab, Earth, raises the profile of our authors while offering listeners a new way to learn. We’re always looking for student research to spotlight, so if you know of anyone who might be interested to appear on the podcast, please don’t hesitate to fill out or share this form.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want to become your professional home, and to do that we have to think big. </a:t>
            </a:r>
          </a:p>
          <a:p>
            <a:endParaRPr lang="en-US"/>
          </a:p>
          <a:p>
            <a:r>
              <a:rPr lang="en-US"/>
              <a:t>Cultivating the next generation of scientists is a core part of our mission. It’s really why I’m standing in front of you today. </a:t>
            </a:r>
          </a:p>
          <a:p>
            <a:endParaRPr lang="en-US"/>
          </a:p>
          <a:p>
            <a:r>
              <a:rPr lang="en-US"/>
              <a:t>I hope the stories I’ve shared earlier, as well as the experiences you’ll have in higher education, communicate the opportunities these fields can unlock. </a:t>
            </a:r>
          </a:p>
          <a:p>
            <a:endParaRPr lang="en-US"/>
          </a:p>
          <a:p>
            <a:r>
              <a:rPr lang="en-US"/>
              <a:t>That includes showcasing the opportunities that our sciences offer as well as extending the reach of our K-12 program to inspire young people.  I want to hear from you, the students, about what shapes your decision making about these sciences and how we could reach people like you more effectively.</a:t>
            </a:r>
          </a:p>
          <a:p>
            <a:endParaRPr lang="en-US"/>
          </a:p>
          <a:p>
            <a:r>
              <a:rPr lang="en-US"/>
              <a:t>We also offer certification options to agronomists and soil scientists so you can demonstrate your professionalism and grow your career. If you’d like to learn more about becoming a Certified Crop Adviser or Certified Professional Soil Scientist, find more information on Agronomy.org. Or just Google those terms!</a:t>
            </a:r>
          </a:p>
          <a:p>
            <a:endParaRPr lang="en-US"/>
          </a:p>
          <a:p>
            <a:r>
              <a:rPr lang="en-US"/>
              <a:t>Finally, do you think most people understand our work at even a basic level? We want to raise your visibility and that of our sciences. There are so many reasons to raise our collective profiles, but consider just one: funding. If the public doesn’t understand how we contribute to the greater good, public funding will inevitably suffer. So making sure we don’t stay behind the scenes isn’t vanity; it’s essential.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 matter where you’re at in your career—undergraduate, grad student, post doc—membership in a society of your peers can give you a step up.  </a:t>
            </a:r>
          </a:p>
          <a:p>
            <a:endParaRPr lang="en-US"/>
          </a:p>
          <a:p>
            <a:r>
              <a:rPr lang="en-US"/>
              <a:t>From access to cutting-edge research and industry insights to mentorship programs and professional development opportunities, our association is dedicated to empowering you to reach your full potential.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Presenter notes: We understand the importance of nurturing the next generation of scientists. That's why we offer special programs and opportunities specifically tailored to students, including scholarships, research grants, and internships.</a:t>
            </a:r>
          </a:p>
          <a:p>
            <a:endParaRPr lang="en-US"/>
          </a:p>
          <a:p>
            <a:r>
              <a:rPr lang="en-US"/>
              <a:t>As a student, you may have heard the acronym “SASES” (pronounced “say-sez”). It stands for Students of Agronomy, Soils, and Environmental Sciences, and it brings students together for events and contests, including at the Annual Meeting, held each fall. This year (2024) it’s in San Antonio in November, and next year it will be in Salt Lake City.</a:t>
            </a:r>
          </a:p>
          <a:p>
            <a:endParaRPr lang="en-US"/>
          </a:p>
          <a:p>
            <a:r>
              <a:rPr lang="en-US"/>
              <a:t>The Societies also strive to create an environment where people from diverse backgrounds can succeed. We provide programs and resources to foster the success of under-represented groups in our sciences.</a:t>
            </a:r>
          </a:p>
          <a:p>
            <a:endParaRPr lang="en-US"/>
          </a:p>
          <a:p>
            <a:r>
              <a:rPr lang="en-US"/>
              <a:t>We offer mentoring programs and scholarships tailored to support individuals from underrepresented backgrounds in their pursuit of careers in agronomy, crop science, and soil science.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Presenter notes:</a:t>
            </a:r>
          </a:p>
          <a:p>
            <a:endParaRPr lang="en-US"/>
          </a:p>
          <a:p>
            <a:r>
              <a:rPr lang="en-US"/>
              <a:t>Each year, dozens of students are recognized with awards and scholarships. Joining our Societies opens up new opportunities to network with professionals, enhance resumes or CVs, and may provide financial support for education or research.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 may already know part of the story of Norman Borlaug, likely the most famous and influential agronomist of the modern era. It was thanks to his work, and the work of others like him—in fertilizer use, high-yield strains, pesticide, irrigation and more—that our planet’s farmers can feed a population of more than 8 billion.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Presenter notes: Getting the most out of your college experience means networking. And that’s an area we specialize in.</a:t>
            </a:r>
          </a:p>
          <a:p>
            <a:endParaRPr lang="en-US"/>
          </a:p>
          <a:p>
            <a:r>
              <a:rPr lang="en-US"/>
              <a:t>For example, this picture shows a student crop judging contest.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Presenter notes:</a:t>
            </a:r>
          </a:p>
          <a:p>
            <a:endParaRPr lang="en-US"/>
          </a:p>
          <a:p>
            <a:r>
              <a:rPr lang="en-US"/>
              <a:t>Our Societies together publish 13 journals, and we want to be your partner in publication. While you don’t have to be a member to publish, membership means you get publication discounts and access to the entire online library. </a:t>
            </a:r>
          </a:p>
          <a:p>
            <a:endParaRPr lang="en-US"/>
          </a:p>
          <a:p>
            <a:r>
              <a:rPr lang="en-US"/>
              <a:t>The Darrel S. Metcalfe Student Manuscript Contest is one way for undergrads interested in our sciences to gain experience in the entire publication process, from conception through execution.</a:t>
            </a:r>
          </a:p>
          <a:p>
            <a:endParaRPr lang="en-US"/>
          </a:p>
          <a:p>
            <a:r>
              <a:rPr lang="en-US"/>
              <a:t>All undergrad members are eligible, and up to three winners will be published in *Natural Sciences Education.*</a:t>
            </a:r>
          </a:p>
          <a:p>
            <a:endParaRPr lang="en-US"/>
          </a:p>
          <a:p>
            <a:r>
              <a:rPr lang="en-US"/>
              <a:t>The Annual Meeting is a fantastic way to be introduced to publishing. All abstracts are accepted, so you have nothing to lose by submitting and gaining vital publishing experience.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Presenter Notes: First, I’d like to note this is a picture of the 2024 Congressional Visits Day, in which several dozen of our members travel to Washington, D.C. to advocate for publicly funded science.  Strong communication skills are essential for success in any career, including scientific research. Whether presenting findings at conferences, writing research papers, or collaborating with colleagues, students who can communicate effectively are better positioned for success in their future careers.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also want to help you experience the hands-on experience and professional networking that an internship can provide.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Whether you’re an undergrad or grad student, you have important choices ahead. </a:t>
            </a:r>
          </a:p>
          <a:p>
            <a:endParaRPr lang="en-US"/>
          </a:p>
          <a:p>
            <a:r>
              <a:rPr lang="en-US"/>
              <a:t>No matter your education and career path, membership in our Society can help you move into your future with confidence. </a:t>
            </a:r>
          </a:p>
          <a:p>
            <a:endParaRPr lang="en-US"/>
          </a:p>
          <a:p>
            <a:r>
              <a:rPr lang="en-US"/>
              <a:t>Curious about where your passions lie? Our Societies are organized into dozens of subspecialties, typically called communities and sections. </a:t>
            </a:r>
          </a:p>
          <a:p>
            <a:endParaRPr lang="en-US"/>
          </a:p>
          <a:p>
            <a:r>
              <a:rPr lang="en-US"/>
              <a:t>Whether you’re into sensor-based nutrient management, turfgrass science, wetland soils, or any of the dozens of subspecialties, you can find a community of professionals able to help offer you guidance.</a:t>
            </a:r>
          </a:p>
          <a:p>
            <a:endParaRPr lang="en-US"/>
          </a:p>
          <a:p>
            <a:r>
              <a:rPr lang="en-US"/>
              <a:t>If you’re moving into an agronomic career after graduation, I encourage you to explore certification as a certified crop adviser.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is a chance for the presenter to talk about their career journey. Try to relate it to where the students are in their lives. There are some suggested items to note:</a:t>
            </a:r>
          </a:p>
          <a:p>
            <a:endParaRPr lang="en-US"/>
          </a:p>
          <a:p>
            <a:r>
              <a:rPr lang="en-US"/>
              <a:t>- your time as a student/choosing a career path</a:t>
            </a:r>
          </a:p>
          <a:p>
            <a:r>
              <a:rPr lang="en-US"/>
              <a:t>- bonus points for including the Societies in your story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Methods of communication evolve rapidly, and we want to make sure our message and information reach our audience. Where do you look for information? Social media? Reddit? Do you still read your emails? Do we need to start pumping out soil memes?</a:t>
            </a:r>
          </a:p>
          <a:p>
            <a:endParaRPr lang="en-US"/>
          </a:p>
          <a:p>
            <a:r>
              <a:rPr lang="en-US"/>
              <a:t>We want to meet you where you are; where are you?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We’re not just about soil horizons and plant genetics. Though we are very much about the science, we know that people are behind the discoveries that are changing our world. </a:t>
            </a:r>
          </a:p>
          <a:p>
            <a:endParaRPr lang="en-US"/>
          </a:p>
          <a:p>
            <a:r>
              <a:rPr lang="en-US"/>
              <a:t>Our association is more than just a collection of scientific disciplines; it's a vibrant network of like-minded individuals who support and inspire each other.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We’re not just about soil horizons and plant genetics. Though we are very much about the science, we know that people are behind the discoveries that are changing our world. </a:t>
            </a:r>
          </a:p>
          <a:p>
            <a:endParaRPr lang="en-US"/>
          </a:p>
          <a:p>
            <a:r>
              <a:rPr lang="en-US"/>
              <a:t>Our association is more than just a collection of scientific disciplines; it's a vibrant network of like-minded individuals who support and inspire each other.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Rattan Lal (ruh-tahn lahl) grew up on a small farm in what was then British India and fled with his family during its tumultuous final years. They left modern Pakistan to cross the border into India, where his family plowed a small plot of land with oxen.  </a:t>
            </a:r>
          </a:p>
          <a:p>
            <a:endParaRPr lang="en-US"/>
          </a:p>
          <a:p>
            <a:r>
              <a:rPr lang="en-US"/>
              <a:t>This experience instilled in him a deep appreciation for the land. In 1965, he flew to Ohio to pursue a PhD in soils. He has been a Society member since 1968. </a:t>
            </a:r>
          </a:p>
          <a:p>
            <a:endParaRPr lang="en-US"/>
          </a:p>
          <a:p>
            <a:r>
              <a:rPr lang="en-US"/>
              <a:t>Lal’s groundbreaking research on soil health and carbon sequestration has highlighted the critical role of soil in combating climate change. He believes that restoring soil health is essential for sustainable agriculture, food security, and environmental quality.</a:t>
            </a:r>
          </a:p>
          <a:p>
            <a:endParaRPr lang="en-US"/>
          </a:p>
          <a:p>
            <a:endParaRPr lang="en-US"/>
          </a:p>
          <a:p>
            <a:endParaRPr lang="en-US"/>
          </a:p>
          <a:p>
            <a:r>
              <a:rPr lang="en-US"/>
              <a:t>Note: This is a great video on Dr. Lal: https://www.youtube.com/watch?v=z1UW-AGnMck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Jo Handelsman grew up in New York and developed a passion for science early on, inspired by her parents who were both educators. This love for science led her to pursue a PhD in Molecular Biology at the University of Wisconsin-Madison. She has been a prominent figure in microbiology and science policy, and a dedicated member of her professional society since the early 1990s.</a:t>
            </a:r>
          </a:p>
          <a:p>
            <a:endParaRPr lang="en-US"/>
          </a:p>
          <a:p>
            <a:r>
              <a:rPr lang="en-US"/>
              <a:t>Handelsman’s pioneering work in metagenomics has revolutionized our understanding of microbial communities. She is a strong advocate for increasing diversity in the sciences and has dedicated much of her career to mentoring the next generation of scientists.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Now, you may not have heard of Paul Skinner. His use of advanced technology, like remote sensing and GPS, has been used in thousands of acres of vineyards and has revolutionized the connection between soil and wine. </a:t>
            </a:r>
          </a:p>
          <a:p>
            <a:endParaRPr lang="en-US"/>
          </a:p>
          <a:p>
            <a:r>
              <a:rPr lang="en-US"/>
              <a:t>Soil and crops have a wide-reaching impact on our world, and these sciences can change the world in unexpected ways. It also shows how you can apply our sciences to real-world challenges.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Naturally, we talk a lot about science at the Societies. But the people who make it happen are at center stage. I’d like to share a few stories about people much like you who are behind the discoveries that are changing our world. </a:t>
            </a:r>
          </a:p>
          <a:p>
            <a:endParaRPr lang="en-US"/>
          </a:p>
          <a:p>
            <a:r>
              <a:rPr lang="en-US"/>
              <a:t>Dr. Aditi Pandey is a Postdoctoral Research Fellow at the Lunar Planetary Institute.</a:t>
            </a:r>
          </a:p>
          <a:p>
            <a:endParaRPr lang="en-US"/>
          </a:p>
          <a:p>
            <a:r>
              <a:rPr lang="en-US"/>
              <a:t>She uses advanced techniques—such as synchrotron-based X-ray and electron spectro-microscopic techniques—to understand the formation of minerals on Mars. Her work can tell us about Mars’ past environment and history.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Abbey creates soil health programs for Syngenta Group, helping her team learn new skills and share ideas globally. By building networks and combining science with practical approaches, she promotes long-term success in sustainable practices. Her background includes research in land reclamation and agriculture, focusing on soil health and crop management techniques.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Cale Bigelow is an agronomy professor at Purdue University. He specializes in a field you might not immediately think of when considering crop science careers—turfgrass science.</a:t>
            </a:r>
          </a:p>
          <a:p>
            <a:endParaRPr lang="en-US"/>
          </a:p>
          <a:p>
            <a:r>
              <a:rPr lang="en-US"/>
              <a:t>His research focuses on managing and improving turfgrass systems, which includes everything from golf courses and athletic fields to your neighborhood lawns.</a:t>
            </a:r>
          </a:p>
          <a:p>
            <a:endParaRPr lang="en-US"/>
          </a:p>
          <a:p>
            <a:r>
              <a:rPr lang="en-US"/>
              <a:t>It's the sort of career that combines science, environmental stewardship and real-world applications.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1.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7.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1.pn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7.png"/><Relationship Id="rId10" Type="http://schemas.openxmlformats.org/officeDocument/2006/relationships/image" Target="../media/image29.png"/><Relationship Id="rId4" Type="http://schemas.openxmlformats.org/officeDocument/2006/relationships/image" Target="../media/image34.png"/><Relationship Id="rId9" Type="http://schemas.openxmlformats.org/officeDocument/2006/relationships/image" Target="../media/image28.svg"/></Relationships>
</file>

<file path=ppt/slides/_rels/slide15.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5.png"/><Relationship Id="rId3" Type="http://schemas.openxmlformats.org/officeDocument/2006/relationships/image" Target="../media/image21.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7.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hyperlink" Target="https://www.canva.com/design/DAGFJGxohWk/hgmBGCh8xgnN5gbWAAoK9A/edit" TargetMode="External"/><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41.svg"/><Relationship Id="rId5" Type="http://schemas.openxmlformats.org/officeDocument/2006/relationships/image" Target="../media/image37.pn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9.jpeg"/></Relationships>
</file>

<file path=ppt/slides/_rels/slide17.xml.rels><?xml version="1.0" encoding="UTF-8" standalone="yes"?>
<Relationships xmlns="http://schemas.openxmlformats.org/package/2006/relationships"><Relationship Id="rId8" Type="http://schemas.openxmlformats.org/officeDocument/2006/relationships/hyperlink" Target="https://www.canva.com/design/DAGFJGxohWk/hgmBGCh8xgnN5gbWAAoK9A/edit" TargetMode="External"/><Relationship Id="rId3" Type="http://schemas.openxmlformats.org/officeDocument/2006/relationships/image" Target="../media/image7.png"/><Relationship Id="rId7" Type="http://schemas.openxmlformats.org/officeDocument/2006/relationships/image" Target="../media/image21.png"/><Relationship Id="rId12"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41.svg"/><Relationship Id="rId5" Type="http://schemas.openxmlformats.org/officeDocument/2006/relationships/image" Target="../media/image37.pn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9.jpeg"/></Relationships>
</file>

<file path=ppt/slides/_rels/slide18.xml.rels><?xml version="1.0" encoding="UTF-8" standalone="yes"?>
<Relationships xmlns="http://schemas.openxmlformats.org/package/2006/relationships"><Relationship Id="rId8" Type="http://schemas.openxmlformats.org/officeDocument/2006/relationships/hyperlink" Target="https://www.canva.com/design/DAGFJGxohWk/hgmBGCh8xgnN5gbWAAoK9A/edit" TargetMode="External"/><Relationship Id="rId13" Type="http://schemas.openxmlformats.org/officeDocument/2006/relationships/image" Target="../media/image46.svg"/><Relationship Id="rId3" Type="http://schemas.openxmlformats.org/officeDocument/2006/relationships/image" Target="../media/image7.png"/><Relationship Id="rId7" Type="http://schemas.openxmlformats.org/officeDocument/2006/relationships/image" Target="../media/image21.png"/><Relationship Id="rId12"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44.svg"/><Relationship Id="rId5" Type="http://schemas.openxmlformats.org/officeDocument/2006/relationships/image" Target="../media/image37.png"/><Relationship Id="rId10" Type="http://schemas.openxmlformats.org/officeDocument/2006/relationships/image" Target="../media/image43.png"/><Relationship Id="rId4" Type="http://schemas.openxmlformats.org/officeDocument/2006/relationships/image" Target="../media/image36.png"/><Relationship Id="rId9" Type="http://schemas.openxmlformats.org/officeDocument/2006/relationships/image" Target="../media/image39.jpeg"/><Relationship Id="rId14"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18" Type="http://schemas.openxmlformats.org/officeDocument/2006/relationships/image" Target="../media/image61.png"/><Relationship Id="rId3" Type="http://schemas.openxmlformats.org/officeDocument/2006/relationships/image" Target="../media/image21.pn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60.png"/><Relationship Id="rId2" Type="http://schemas.openxmlformats.org/officeDocument/2006/relationships/notesSlide" Target="../notesSlides/notesSlide19.xml"/><Relationship Id="rId16"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png"/><Relationship Id="rId19" Type="http://schemas.openxmlformats.org/officeDocument/2006/relationships/image" Target="../media/image62.png"/><Relationship Id="rId4" Type="http://schemas.openxmlformats.org/officeDocument/2006/relationships/image" Target="../media/image7.png"/><Relationship Id="rId9" Type="http://schemas.openxmlformats.org/officeDocument/2006/relationships/image" Target="../media/image52.png"/><Relationship Id="rId1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21.png"/><Relationship Id="rId7"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71.png"/><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21.png"/><Relationship Id="rId7" Type="http://schemas.openxmlformats.org/officeDocument/2006/relationships/image" Target="../media/image7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21.png"/><Relationship Id="rId7" Type="http://schemas.openxmlformats.org/officeDocument/2006/relationships/image" Target="../media/image49.sv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74.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84.svg"/><Relationship Id="rId3" Type="http://schemas.openxmlformats.org/officeDocument/2006/relationships/image" Target="../media/image21.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82.svg"/><Relationship Id="rId5" Type="http://schemas.openxmlformats.org/officeDocument/2006/relationships/image" Target="../media/image25.png"/><Relationship Id="rId10" Type="http://schemas.openxmlformats.org/officeDocument/2006/relationships/image" Target="../media/image81.png"/><Relationship Id="rId4" Type="http://schemas.openxmlformats.org/officeDocument/2006/relationships/image" Target="../media/image7.png"/><Relationship Id="rId9" Type="http://schemas.openxmlformats.org/officeDocument/2006/relationships/image" Target="../media/image80.png"/></Relationships>
</file>

<file path=ppt/slides/_rels/slide2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2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9.jpeg"/><Relationship Id="rId4" Type="http://schemas.openxmlformats.org/officeDocument/2006/relationships/image" Target="../media/image88.jpeg"/></Relationships>
</file>

<file path=ppt/slides/_rels/slide2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9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7.png"/><Relationship Id="rId7" Type="http://schemas.openxmlformats.org/officeDocument/2006/relationships/image" Target="../media/image94.sv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92.jpeg"/><Relationship Id="rId4" Type="http://schemas.openxmlformats.org/officeDocument/2006/relationships/image" Target="../media/image91.jpeg"/></Relationships>
</file>

<file path=ppt/slides/_rels/slide3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95.jpeg"/></Relationships>
</file>

<file path=ppt/slides/_rels/slide3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96.jpeg"/></Relationships>
</file>

<file path=ppt/slides/_rels/slide3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7.png"/><Relationship Id="rId4" Type="http://schemas.openxmlformats.org/officeDocument/2006/relationships/image" Target="../media/image97.png"/></Relationships>
</file>

<file path=ppt/slides/_rels/slide3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99.jpeg"/></Relationships>
</file>

<file path=ppt/slides/_rels/slide35.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01.png"/></Relationships>
</file>

<file path=ppt/slides/_rels/slide3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04.jpeg"/><Relationship Id="rId4" Type="http://schemas.openxmlformats.org/officeDocument/2006/relationships/image" Target="../media/image103.jpeg"/></Relationships>
</file>

<file path=ppt/slides/_rels/slide3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07.jpeg"/><Relationship Id="rId4" Type="http://schemas.openxmlformats.org/officeDocument/2006/relationships/image" Target="../media/image106.jpeg"/></Relationships>
</file>

<file path=ppt/slides/_rels/slide3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09.png"/><Relationship Id="rId4" Type="http://schemas.openxmlformats.org/officeDocument/2006/relationships/image" Target="../media/image108.png"/></Relationships>
</file>

<file path=ppt/slides/_rels/slide3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sp>
        <p:nvSpPr>
          <p:cNvPr id="2" name="Freeform 2"/>
          <p:cNvSpPr/>
          <p:nvPr/>
        </p:nvSpPr>
        <p:spPr>
          <a:xfrm>
            <a:off x="1028700" y="8928652"/>
            <a:ext cx="6858000" cy="665825"/>
          </a:xfrm>
          <a:custGeom>
            <a:avLst/>
            <a:gdLst/>
            <a:ahLst/>
            <a:cxnLst/>
            <a:rect l="l" t="t" r="r" b="b"/>
            <a:pathLst>
              <a:path w="6858000" h="665825">
                <a:moveTo>
                  <a:pt x="0" y="0"/>
                </a:moveTo>
                <a:lnTo>
                  <a:pt x="6858000" y="0"/>
                </a:lnTo>
                <a:lnTo>
                  <a:pt x="6858000" y="665826"/>
                </a:lnTo>
                <a:lnTo>
                  <a:pt x="0" y="665826"/>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a:off x="0" y="0"/>
            <a:ext cx="18288000" cy="3079693"/>
          </a:xfrm>
          <a:custGeom>
            <a:avLst/>
            <a:gdLst/>
            <a:ahLst/>
            <a:cxnLst/>
            <a:rect l="l" t="t" r="r" b="b"/>
            <a:pathLst>
              <a:path w="18288000" h="3079693">
                <a:moveTo>
                  <a:pt x="0" y="0"/>
                </a:moveTo>
                <a:lnTo>
                  <a:pt x="18288000" y="0"/>
                </a:lnTo>
                <a:lnTo>
                  <a:pt x="18288000" y="3079693"/>
                </a:lnTo>
                <a:lnTo>
                  <a:pt x="0" y="3079693"/>
                </a:lnTo>
                <a:lnTo>
                  <a:pt x="0" y="0"/>
                </a:lnTo>
                <a:close/>
              </a:path>
            </a:pathLst>
          </a:custGeom>
          <a:blipFill>
            <a:blip r:embed="rId4"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4" name="AutoShape 4"/>
          <p:cNvSpPr/>
          <p:nvPr/>
        </p:nvSpPr>
        <p:spPr>
          <a:xfrm>
            <a:off x="1028700" y="8669568"/>
            <a:ext cx="16230600" cy="0"/>
          </a:xfrm>
          <a:prstGeom prst="line">
            <a:avLst/>
          </a:prstGeom>
          <a:ln w="19050" cap="flat">
            <a:solidFill>
              <a:srgbClr val="1D1C21"/>
            </a:solidFill>
            <a:prstDash val="solid"/>
            <a:headEnd type="none" w="sm" len="sm"/>
            <a:tailEnd type="none" w="sm" len="sm"/>
          </a:ln>
        </p:spPr>
        <p:txBody>
          <a:bodyPr/>
          <a:lstStyle/>
          <a:p>
            <a:endParaRPr lang="en-US"/>
          </a:p>
        </p:txBody>
      </p:sp>
      <p:grpSp>
        <p:nvGrpSpPr>
          <p:cNvPr id="5" name="Group 5"/>
          <p:cNvGrpSpPr/>
          <p:nvPr/>
        </p:nvGrpSpPr>
        <p:grpSpPr>
          <a:xfrm>
            <a:off x="1028700" y="6223449"/>
            <a:ext cx="1921495" cy="1921495"/>
            <a:chOff x="0" y="0"/>
            <a:chExt cx="13716000" cy="13716000"/>
          </a:xfrm>
        </p:grpSpPr>
        <p:sp>
          <p:nvSpPr>
            <p:cNvPr id="6" name="Freeform 6"/>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7" name="TextBox 7"/>
          <p:cNvSpPr txBox="1"/>
          <p:nvPr/>
        </p:nvSpPr>
        <p:spPr>
          <a:xfrm>
            <a:off x="1028700" y="3152518"/>
            <a:ext cx="14980133" cy="1517850"/>
          </a:xfrm>
          <a:prstGeom prst="rect">
            <a:avLst/>
          </a:prstGeom>
        </p:spPr>
        <p:txBody>
          <a:bodyPr lIns="0" tIns="0" rIns="0" bIns="0" rtlCol="0" anchor="t">
            <a:spAutoFit/>
          </a:bodyPr>
          <a:lstStyle/>
          <a:p>
            <a:pPr algn="l">
              <a:lnSpc>
                <a:spcPts val="11017"/>
              </a:lnSpc>
            </a:pPr>
            <a:r>
              <a:rPr lang="en-US" sz="10015" b="1">
                <a:solidFill>
                  <a:srgbClr val="1D1C21"/>
                </a:solidFill>
                <a:latin typeface="Ofelia Display Ultra-Bold"/>
                <a:ea typeface="Ofelia Display Ultra-Bold"/>
                <a:cs typeface="Ofelia Display Ultra-Bold"/>
                <a:sym typeface="Ofelia Display Ultra-Bold"/>
              </a:rPr>
              <a:t>Your Societies</a:t>
            </a:r>
          </a:p>
        </p:txBody>
      </p:sp>
      <p:sp>
        <p:nvSpPr>
          <p:cNvPr id="8" name="TextBox 8"/>
          <p:cNvSpPr txBox="1"/>
          <p:nvPr/>
        </p:nvSpPr>
        <p:spPr>
          <a:xfrm>
            <a:off x="3205714" y="7692743"/>
            <a:ext cx="4042821" cy="452158"/>
          </a:xfrm>
          <a:prstGeom prst="rect">
            <a:avLst/>
          </a:prstGeom>
        </p:spPr>
        <p:txBody>
          <a:bodyPr lIns="0" tIns="0" rIns="0" bIns="0" rtlCol="0" anchor="t">
            <a:spAutoFit/>
          </a:bodyPr>
          <a:lstStyle/>
          <a:p>
            <a:pPr marL="0" lvl="0" indent="0" algn="l">
              <a:lnSpc>
                <a:spcPts val="3723"/>
              </a:lnSpc>
              <a:spcBef>
                <a:spcPct val="0"/>
              </a:spcBef>
            </a:pPr>
            <a:r>
              <a:rPr lang="en-US" sz="2659">
                <a:solidFill>
                  <a:srgbClr val="1D1C21"/>
                </a:solidFill>
                <a:latin typeface="Verdana Pro"/>
                <a:ea typeface="Verdana Pro"/>
                <a:cs typeface="Verdana Pro"/>
                <a:sym typeface="Verdana Pro"/>
              </a:rPr>
              <a:t>Today’s Date</a:t>
            </a:r>
          </a:p>
        </p:txBody>
      </p:sp>
      <p:sp>
        <p:nvSpPr>
          <p:cNvPr id="9" name="TextBox 9"/>
          <p:cNvSpPr txBox="1"/>
          <p:nvPr/>
        </p:nvSpPr>
        <p:spPr>
          <a:xfrm>
            <a:off x="3205714" y="6611419"/>
            <a:ext cx="3965627" cy="612986"/>
          </a:xfrm>
          <a:prstGeom prst="rect">
            <a:avLst/>
          </a:prstGeom>
        </p:spPr>
        <p:txBody>
          <a:bodyPr lIns="0" tIns="0" rIns="0" bIns="0" rtlCol="0" anchor="t">
            <a:spAutoFit/>
          </a:bodyPr>
          <a:lstStyle/>
          <a:p>
            <a:pPr marL="0" lvl="0" indent="0" algn="l">
              <a:lnSpc>
                <a:spcPts val="4857"/>
              </a:lnSpc>
              <a:spcBef>
                <a:spcPct val="0"/>
              </a:spcBef>
            </a:pPr>
            <a:r>
              <a:rPr lang="en-US" sz="3469" b="1">
                <a:solidFill>
                  <a:srgbClr val="1D1C21"/>
                </a:solidFill>
                <a:latin typeface="Ofelia Display Bold"/>
                <a:ea typeface="Ofelia Display Bold"/>
                <a:cs typeface="Ofelia Display Bold"/>
                <a:sym typeface="Ofelia Display Bold"/>
              </a:rPr>
              <a:t>Your Name</a:t>
            </a:r>
          </a:p>
        </p:txBody>
      </p:sp>
      <p:sp>
        <p:nvSpPr>
          <p:cNvPr id="10" name="TextBox 10"/>
          <p:cNvSpPr txBox="1"/>
          <p:nvPr/>
        </p:nvSpPr>
        <p:spPr>
          <a:xfrm>
            <a:off x="3205714" y="6166299"/>
            <a:ext cx="4042821" cy="452245"/>
          </a:xfrm>
          <a:prstGeom prst="rect">
            <a:avLst/>
          </a:prstGeom>
        </p:spPr>
        <p:txBody>
          <a:bodyPr lIns="0" tIns="0" rIns="0" bIns="0" rtlCol="0" anchor="t">
            <a:spAutoFit/>
          </a:bodyPr>
          <a:lstStyle/>
          <a:p>
            <a:pPr marL="0" lvl="0" indent="0" algn="l">
              <a:lnSpc>
                <a:spcPts val="3723"/>
              </a:lnSpc>
              <a:spcBef>
                <a:spcPct val="0"/>
              </a:spcBef>
            </a:pPr>
            <a:r>
              <a:rPr lang="en-US" sz="2659">
                <a:solidFill>
                  <a:srgbClr val="1D1C21"/>
                </a:solidFill>
                <a:latin typeface="Verdana Pro"/>
                <a:ea typeface="Verdana Pro"/>
                <a:cs typeface="Verdana Pro"/>
                <a:sym typeface="Verdana Pro"/>
              </a:rPr>
              <a:t>Presented by</a:t>
            </a:r>
          </a:p>
        </p:txBody>
      </p:sp>
      <p:sp>
        <p:nvSpPr>
          <p:cNvPr id="11" name="TextBox 11"/>
          <p:cNvSpPr txBox="1"/>
          <p:nvPr/>
        </p:nvSpPr>
        <p:spPr>
          <a:xfrm>
            <a:off x="3205714" y="7148205"/>
            <a:ext cx="11546081" cy="509482"/>
          </a:xfrm>
          <a:prstGeom prst="rect">
            <a:avLst/>
          </a:prstGeom>
        </p:spPr>
        <p:txBody>
          <a:bodyPr lIns="0" tIns="0" rIns="0" bIns="0" rtlCol="0" anchor="t">
            <a:spAutoFit/>
          </a:bodyPr>
          <a:lstStyle/>
          <a:p>
            <a:pPr algn="l">
              <a:lnSpc>
                <a:spcPts val="4047"/>
              </a:lnSpc>
              <a:spcBef>
                <a:spcPct val="0"/>
              </a:spcBef>
            </a:pPr>
            <a:r>
              <a:rPr lang="en-US" sz="2891" b="1" spc="-86">
                <a:solidFill>
                  <a:srgbClr val="1D1C21"/>
                </a:solidFill>
                <a:latin typeface="Ofelia Display Bold"/>
                <a:ea typeface="Ofelia Display Bold"/>
                <a:cs typeface="Ofelia Display Bold"/>
                <a:sym typeface="Ofelia Display Bold"/>
              </a:rPr>
              <a:t>Your Job Title, Etc</a:t>
            </a:r>
          </a:p>
        </p:txBody>
      </p:sp>
      <p:sp>
        <p:nvSpPr>
          <p:cNvPr id="12" name="TextBox 12"/>
          <p:cNvSpPr txBox="1"/>
          <p:nvPr/>
        </p:nvSpPr>
        <p:spPr>
          <a:xfrm>
            <a:off x="1126803" y="4622743"/>
            <a:ext cx="14783927" cy="792932"/>
          </a:xfrm>
          <a:prstGeom prst="rect">
            <a:avLst/>
          </a:prstGeom>
        </p:spPr>
        <p:txBody>
          <a:bodyPr lIns="0" tIns="0" rIns="0" bIns="0" rtlCol="0" anchor="t">
            <a:spAutoFit/>
          </a:bodyPr>
          <a:lstStyle/>
          <a:p>
            <a:pPr marL="0" lvl="0" indent="0" algn="l">
              <a:lnSpc>
                <a:spcPts val="6170"/>
              </a:lnSpc>
              <a:spcBef>
                <a:spcPct val="0"/>
              </a:spcBef>
            </a:pPr>
            <a:r>
              <a:rPr lang="en-US" sz="4407" b="1">
                <a:solidFill>
                  <a:srgbClr val="1D1C21"/>
                </a:solidFill>
                <a:latin typeface="Ofelia Display Bold"/>
                <a:ea typeface="Ofelia Display Bold"/>
                <a:cs typeface="Ofelia Display Bold"/>
                <a:sym typeface="Ofelia Display Bold"/>
              </a:rPr>
              <a:t>Where Science Meets Community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9ED"/>
        </a:solidFill>
        <a:effectLst/>
      </p:bgPr>
    </p:bg>
    <p:spTree>
      <p:nvGrpSpPr>
        <p:cNvPr id="1" name=""/>
        <p:cNvGrpSpPr/>
        <p:nvPr/>
      </p:nvGrpSpPr>
      <p:grpSpPr>
        <a:xfrm>
          <a:off x="0" y="0"/>
          <a:ext cx="0" cy="0"/>
          <a:chOff x="0" y="0"/>
          <a:chExt cx="0" cy="0"/>
        </a:xfrm>
      </p:grpSpPr>
      <p:sp>
        <p:nvSpPr>
          <p:cNvPr id="2" name="Freeform 2"/>
          <p:cNvSpPr/>
          <p:nvPr/>
        </p:nvSpPr>
        <p:spPr>
          <a:xfrm>
            <a:off x="0" y="0"/>
            <a:ext cx="18318491" cy="3080483"/>
          </a:xfrm>
          <a:custGeom>
            <a:avLst/>
            <a:gdLst/>
            <a:ahLst/>
            <a:cxnLst/>
            <a:rect l="l" t="t" r="r" b="b"/>
            <a:pathLst>
              <a:path w="18318491" h="3080483">
                <a:moveTo>
                  <a:pt x="0" y="0"/>
                </a:moveTo>
                <a:lnTo>
                  <a:pt x="18318491" y="0"/>
                </a:lnTo>
                <a:lnTo>
                  <a:pt x="18318491" y="3080483"/>
                </a:lnTo>
                <a:lnTo>
                  <a:pt x="0" y="3080483"/>
                </a:lnTo>
                <a:lnTo>
                  <a:pt x="0" y="0"/>
                </a:lnTo>
                <a:close/>
              </a:path>
            </a:pathLst>
          </a:custGeom>
          <a:blipFill>
            <a:blip r:embed="rId3"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 name="AutoShape 3"/>
          <p:cNvSpPr/>
          <p:nvPr/>
        </p:nvSpPr>
        <p:spPr>
          <a:xfrm>
            <a:off x="1028700" y="9248775"/>
            <a:ext cx="16230600" cy="0"/>
          </a:xfrm>
          <a:prstGeom prst="line">
            <a:avLst/>
          </a:prstGeom>
          <a:ln w="19050" cap="flat">
            <a:solidFill>
              <a:srgbClr val="E9BC42"/>
            </a:solidFill>
            <a:prstDash val="solid"/>
            <a:headEnd type="none" w="sm" len="sm"/>
            <a:tailEnd type="none" w="sm" len="sm"/>
          </a:ln>
        </p:spPr>
        <p:txBody>
          <a:bodyPr/>
          <a:lstStyle/>
          <a:p>
            <a:endParaRPr lang="en-US"/>
          </a:p>
        </p:txBody>
      </p:sp>
      <p:sp>
        <p:nvSpPr>
          <p:cNvPr id="4" name="Freeform 4"/>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p:cNvSpPr/>
          <p:nvPr/>
        </p:nvSpPr>
        <p:spPr>
          <a:xfrm>
            <a:off x="1273060" y="2385158"/>
            <a:ext cx="9561854" cy="4268121"/>
          </a:xfrm>
          <a:custGeom>
            <a:avLst/>
            <a:gdLst/>
            <a:ahLst/>
            <a:cxnLst/>
            <a:rect l="l" t="t" r="r" b="b"/>
            <a:pathLst>
              <a:path w="9561854" h="4268121">
                <a:moveTo>
                  <a:pt x="0" y="0"/>
                </a:moveTo>
                <a:lnTo>
                  <a:pt x="9561854" y="0"/>
                </a:lnTo>
                <a:lnTo>
                  <a:pt x="9561854" y="4268121"/>
                </a:lnTo>
                <a:lnTo>
                  <a:pt x="0" y="4268121"/>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6" name="TextBox 6"/>
          <p:cNvSpPr txBox="1"/>
          <p:nvPr/>
        </p:nvSpPr>
        <p:spPr>
          <a:xfrm>
            <a:off x="1030607" y="446699"/>
            <a:ext cx="11034162" cy="1250950"/>
          </a:xfrm>
          <a:prstGeom prst="rect">
            <a:avLst/>
          </a:prstGeom>
        </p:spPr>
        <p:txBody>
          <a:bodyPr lIns="0" tIns="0" rIns="0" bIns="0" rtlCol="0" anchor="t">
            <a:spAutoFit/>
          </a:bodyPr>
          <a:lstStyle/>
          <a:p>
            <a:pPr marL="0" lvl="0" indent="0" algn="l">
              <a:lnSpc>
                <a:spcPts val="9200"/>
              </a:lnSpc>
              <a:spcBef>
                <a:spcPct val="0"/>
              </a:spcBef>
            </a:pPr>
            <a:r>
              <a:rPr lang="en-US" sz="8000" b="1">
                <a:solidFill>
                  <a:srgbClr val="B78C15"/>
                </a:solidFill>
                <a:latin typeface="Ofelia Display Ultra-Bold"/>
                <a:ea typeface="Ofelia Display Ultra-Bold"/>
                <a:cs typeface="Ofelia Display Ultra-Bold"/>
                <a:sym typeface="Ofelia Display Ultra-Bold"/>
              </a:rPr>
              <a:t>Your Societies</a:t>
            </a:r>
          </a:p>
        </p:txBody>
      </p:sp>
      <p:sp>
        <p:nvSpPr>
          <p:cNvPr id="7" name="TextBox 7"/>
          <p:cNvSpPr txBox="1"/>
          <p:nvPr/>
        </p:nvSpPr>
        <p:spPr>
          <a:xfrm>
            <a:off x="12865279" y="3467719"/>
            <a:ext cx="4518146" cy="4616572"/>
          </a:xfrm>
          <a:prstGeom prst="rect">
            <a:avLst/>
          </a:prstGeom>
        </p:spPr>
        <p:txBody>
          <a:bodyPr lIns="0" tIns="0" rIns="0" bIns="0" rtlCol="0" anchor="t">
            <a:spAutoFit/>
          </a:bodyPr>
          <a:lstStyle/>
          <a:p>
            <a:pPr marL="819235" lvl="1" indent="-409618" algn="l">
              <a:lnSpc>
                <a:spcPts val="6071"/>
              </a:lnSpc>
              <a:buFont typeface="Arial"/>
              <a:buChar char="•"/>
            </a:pPr>
            <a:r>
              <a:rPr lang="en-US" sz="3794">
                <a:solidFill>
                  <a:srgbClr val="B78C15"/>
                </a:solidFill>
                <a:latin typeface="Ofelia Display"/>
                <a:ea typeface="Ofelia Display"/>
                <a:cs typeface="Ofelia Display"/>
                <a:sym typeface="Ofelia Display"/>
              </a:rPr>
              <a:t>Founded in 1907</a:t>
            </a:r>
          </a:p>
          <a:p>
            <a:pPr marL="819235" lvl="1" indent="-409618" algn="l">
              <a:lnSpc>
                <a:spcPts val="4856"/>
              </a:lnSpc>
              <a:buFont typeface="Arial"/>
              <a:buChar char="•"/>
            </a:pPr>
            <a:r>
              <a:rPr lang="en-US" sz="3794">
                <a:solidFill>
                  <a:srgbClr val="B78C15"/>
                </a:solidFill>
                <a:latin typeface="Ofelia Display"/>
                <a:ea typeface="Ofelia Display"/>
                <a:cs typeface="Ofelia Display"/>
                <a:sym typeface="Ofelia Display"/>
              </a:rPr>
              <a:t>More than 7,000 members and 12,000 Certified Crop Advisers</a:t>
            </a:r>
          </a:p>
          <a:p>
            <a:pPr algn="l">
              <a:lnSpc>
                <a:spcPts val="7003"/>
              </a:lnSpc>
            </a:pPr>
            <a:endParaRPr lang="en-US" sz="3794">
              <a:solidFill>
                <a:srgbClr val="B78C15"/>
              </a:solidFill>
              <a:latin typeface="Ofelia Display"/>
              <a:ea typeface="Ofelia Display"/>
              <a:cs typeface="Ofelia Display"/>
              <a:sym typeface="Ofelia Display"/>
            </a:endParaRPr>
          </a:p>
        </p:txBody>
      </p:sp>
      <p:sp>
        <p:nvSpPr>
          <p:cNvPr id="8" name="TextBox 8"/>
          <p:cNvSpPr txBox="1"/>
          <p:nvPr/>
        </p:nvSpPr>
        <p:spPr>
          <a:xfrm>
            <a:off x="1030607" y="6643754"/>
            <a:ext cx="11495529" cy="1935309"/>
          </a:xfrm>
          <a:prstGeom prst="rect">
            <a:avLst/>
          </a:prstGeom>
        </p:spPr>
        <p:txBody>
          <a:bodyPr lIns="0" tIns="0" rIns="0" bIns="0" rtlCol="0" anchor="t">
            <a:spAutoFit/>
          </a:bodyPr>
          <a:lstStyle/>
          <a:p>
            <a:pPr algn="l">
              <a:lnSpc>
                <a:spcPts val="3764"/>
              </a:lnSpc>
              <a:spcBef>
                <a:spcPct val="0"/>
              </a:spcBef>
            </a:pPr>
            <a:endParaRPr dirty="0"/>
          </a:p>
          <a:p>
            <a:pPr algn="l">
              <a:lnSpc>
                <a:spcPts val="3764"/>
              </a:lnSpc>
              <a:spcBef>
                <a:spcPct val="0"/>
              </a:spcBef>
            </a:pPr>
            <a:r>
              <a:rPr lang="en-US" sz="3070" b="1" dirty="0">
                <a:solidFill>
                  <a:srgbClr val="B78C15"/>
                </a:solidFill>
                <a:latin typeface="Ofelia Display Bold"/>
                <a:ea typeface="Ofelia Display Bold"/>
                <a:cs typeface="Ofelia Display Bold"/>
                <a:sym typeface="Ofelia Display Bold"/>
              </a:rPr>
              <a:t>Mission:</a:t>
            </a:r>
            <a:r>
              <a:rPr lang="en-US" sz="3070" dirty="0">
                <a:solidFill>
                  <a:srgbClr val="B78C15"/>
                </a:solidFill>
                <a:latin typeface="Ofelia Display"/>
                <a:ea typeface="Ofelia Display"/>
                <a:cs typeface="Ofelia Display"/>
                <a:sym typeface="Ofelia Display"/>
              </a:rPr>
              <a:t> The American Society of Agronomy empowers people and communities to develop, disseminate, and apply novel agronomic solutions to sustain the world.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9ED"/>
        </a:solidFill>
        <a:effectLst/>
      </p:bgPr>
    </p:bg>
    <p:spTree>
      <p:nvGrpSpPr>
        <p:cNvPr id="1" name=""/>
        <p:cNvGrpSpPr/>
        <p:nvPr/>
      </p:nvGrpSpPr>
      <p:grpSpPr>
        <a:xfrm>
          <a:off x="0" y="0"/>
          <a:ext cx="0" cy="0"/>
          <a:chOff x="0" y="0"/>
          <a:chExt cx="0" cy="0"/>
        </a:xfrm>
      </p:grpSpPr>
      <p:sp>
        <p:nvSpPr>
          <p:cNvPr id="2" name="Freeform 2"/>
          <p:cNvSpPr/>
          <p:nvPr/>
        </p:nvSpPr>
        <p:spPr>
          <a:xfrm>
            <a:off x="0" y="0"/>
            <a:ext cx="18318491" cy="3080483"/>
          </a:xfrm>
          <a:custGeom>
            <a:avLst/>
            <a:gdLst/>
            <a:ahLst/>
            <a:cxnLst/>
            <a:rect l="l" t="t" r="r" b="b"/>
            <a:pathLst>
              <a:path w="18318491" h="3080483">
                <a:moveTo>
                  <a:pt x="0" y="0"/>
                </a:moveTo>
                <a:lnTo>
                  <a:pt x="18318491" y="0"/>
                </a:lnTo>
                <a:lnTo>
                  <a:pt x="18318491" y="3080483"/>
                </a:lnTo>
                <a:lnTo>
                  <a:pt x="0" y="3080483"/>
                </a:lnTo>
                <a:lnTo>
                  <a:pt x="0" y="0"/>
                </a:lnTo>
                <a:close/>
              </a:path>
            </a:pathLst>
          </a:custGeom>
          <a:blipFill>
            <a:blip r:embed="rId3"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 name="AutoShape 3"/>
          <p:cNvSpPr/>
          <p:nvPr/>
        </p:nvSpPr>
        <p:spPr>
          <a:xfrm>
            <a:off x="1028700" y="9248775"/>
            <a:ext cx="16230600" cy="0"/>
          </a:xfrm>
          <a:prstGeom prst="line">
            <a:avLst/>
          </a:prstGeom>
          <a:ln w="19050" cap="flat">
            <a:solidFill>
              <a:srgbClr val="E9BC42"/>
            </a:solidFill>
            <a:prstDash val="solid"/>
            <a:headEnd type="none" w="sm" len="sm"/>
            <a:tailEnd type="none" w="sm" len="sm"/>
          </a:ln>
        </p:spPr>
        <p:txBody>
          <a:bodyPr/>
          <a:lstStyle/>
          <a:p>
            <a:endParaRPr lang="en-US"/>
          </a:p>
        </p:txBody>
      </p:sp>
      <p:sp>
        <p:nvSpPr>
          <p:cNvPr id="4" name="Freeform 4"/>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p:cNvSpPr/>
          <p:nvPr/>
        </p:nvSpPr>
        <p:spPr>
          <a:xfrm>
            <a:off x="1030607" y="3080483"/>
            <a:ext cx="10484100" cy="4222869"/>
          </a:xfrm>
          <a:custGeom>
            <a:avLst/>
            <a:gdLst/>
            <a:ahLst/>
            <a:cxnLst/>
            <a:rect l="l" t="t" r="r" b="b"/>
            <a:pathLst>
              <a:path w="10484100" h="4222869">
                <a:moveTo>
                  <a:pt x="0" y="0"/>
                </a:moveTo>
                <a:lnTo>
                  <a:pt x="10484099" y="0"/>
                </a:lnTo>
                <a:lnTo>
                  <a:pt x="10484099" y="4222869"/>
                </a:lnTo>
                <a:lnTo>
                  <a:pt x="0" y="4222869"/>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6" name="TextBox 6"/>
          <p:cNvSpPr txBox="1"/>
          <p:nvPr/>
        </p:nvSpPr>
        <p:spPr>
          <a:xfrm>
            <a:off x="12365170" y="3757001"/>
            <a:ext cx="6504287" cy="2592024"/>
          </a:xfrm>
          <a:prstGeom prst="rect">
            <a:avLst/>
          </a:prstGeom>
        </p:spPr>
        <p:txBody>
          <a:bodyPr lIns="0" tIns="0" rIns="0" bIns="0" rtlCol="0" anchor="t">
            <a:spAutoFit/>
          </a:bodyPr>
          <a:lstStyle/>
          <a:p>
            <a:pPr marL="819235" lvl="1" indent="-409618" algn="l">
              <a:lnSpc>
                <a:spcPts val="6071"/>
              </a:lnSpc>
              <a:buFont typeface="Arial"/>
              <a:buChar char="•"/>
            </a:pPr>
            <a:r>
              <a:rPr lang="en-US" sz="3794">
                <a:solidFill>
                  <a:srgbClr val="B78C15"/>
                </a:solidFill>
                <a:latin typeface="Ofelia Display"/>
                <a:ea typeface="Ofelia Display"/>
                <a:cs typeface="Ofelia Display"/>
                <a:sym typeface="Ofelia Display"/>
              </a:rPr>
              <a:t>Founded in 1956</a:t>
            </a:r>
          </a:p>
          <a:p>
            <a:pPr marL="819235" lvl="1" indent="-409618" algn="l">
              <a:lnSpc>
                <a:spcPts val="4667"/>
              </a:lnSpc>
              <a:buFont typeface="Arial"/>
              <a:buChar char="•"/>
            </a:pPr>
            <a:r>
              <a:rPr lang="en-US" sz="3794">
                <a:solidFill>
                  <a:srgbClr val="B78C15"/>
                </a:solidFill>
                <a:latin typeface="Ofelia Display"/>
                <a:ea typeface="Ofelia Display"/>
                <a:cs typeface="Ofelia Display"/>
                <a:sym typeface="Ofelia Display"/>
              </a:rPr>
              <a:t>More than 4,000 members</a:t>
            </a:r>
          </a:p>
          <a:p>
            <a:pPr algn="l">
              <a:lnSpc>
                <a:spcPts val="4533"/>
              </a:lnSpc>
            </a:pPr>
            <a:endParaRPr lang="en-US" sz="3794">
              <a:solidFill>
                <a:srgbClr val="B78C15"/>
              </a:solidFill>
              <a:latin typeface="Ofelia Display"/>
              <a:ea typeface="Ofelia Display"/>
              <a:cs typeface="Ofelia Display"/>
              <a:sym typeface="Ofelia Display"/>
            </a:endParaRPr>
          </a:p>
        </p:txBody>
      </p:sp>
      <p:sp>
        <p:nvSpPr>
          <p:cNvPr id="7" name="TextBox 7"/>
          <p:cNvSpPr txBox="1"/>
          <p:nvPr/>
        </p:nvSpPr>
        <p:spPr>
          <a:xfrm>
            <a:off x="1028700" y="7570981"/>
            <a:ext cx="11336470" cy="1381589"/>
          </a:xfrm>
          <a:prstGeom prst="rect">
            <a:avLst/>
          </a:prstGeom>
        </p:spPr>
        <p:txBody>
          <a:bodyPr lIns="0" tIns="0" rIns="0" bIns="0" rtlCol="0" anchor="t">
            <a:spAutoFit/>
          </a:bodyPr>
          <a:lstStyle/>
          <a:p>
            <a:pPr algn="l">
              <a:lnSpc>
                <a:spcPts val="3534"/>
              </a:lnSpc>
              <a:spcBef>
                <a:spcPct val="0"/>
              </a:spcBef>
            </a:pPr>
            <a:endParaRPr dirty="0"/>
          </a:p>
          <a:p>
            <a:pPr algn="l">
              <a:lnSpc>
                <a:spcPts val="3534"/>
              </a:lnSpc>
              <a:spcBef>
                <a:spcPct val="0"/>
              </a:spcBef>
            </a:pPr>
            <a:r>
              <a:rPr lang="en-US" sz="3073" b="1" dirty="0">
                <a:solidFill>
                  <a:srgbClr val="B78C15"/>
                </a:solidFill>
                <a:latin typeface="Ofelia Display Bold"/>
                <a:ea typeface="Ofelia Display Bold"/>
                <a:cs typeface="Ofelia Display Bold"/>
                <a:sym typeface="Ofelia Display Bold"/>
              </a:rPr>
              <a:t>Mission:</a:t>
            </a:r>
            <a:r>
              <a:rPr lang="en-US" sz="3073" dirty="0">
                <a:solidFill>
                  <a:srgbClr val="B78C15"/>
                </a:solidFill>
                <a:latin typeface="Ofelia Display"/>
                <a:ea typeface="Ofelia Display"/>
                <a:cs typeface="Ofelia Display"/>
                <a:sym typeface="Ofelia Display"/>
              </a:rPr>
              <a:t> Discover and apply plant science solutions to improve the human condition and protect the planet.</a:t>
            </a:r>
          </a:p>
        </p:txBody>
      </p:sp>
      <p:sp>
        <p:nvSpPr>
          <p:cNvPr id="8" name="TextBox 8"/>
          <p:cNvSpPr txBox="1"/>
          <p:nvPr/>
        </p:nvSpPr>
        <p:spPr>
          <a:xfrm>
            <a:off x="1030607" y="446699"/>
            <a:ext cx="11034162" cy="1250950"/>
          </a:xfrm>
          <a:prstGeom prst="rect">
            <a:avLst/>
          </a:prstGeom>
        </p:spPr>
        <p:txBody>
          <a:bodyPr lIns="0" tIns="0" rIns="0" bIns="0" rtlCol="0" anchor="t">
            <a:spAutoFit/>
          </a:bodyPr>
          <a:lstStyle/>
          <a:p>
            <a:pPr marL="0" lvl="0" indent="0" algn="l">
              <a:lnSpc>
                <a:spcPts val="9200"/>
              </a:lnSpc>
              <a:spcBef>
                <a:spcPct val="0"/>
              </a:spcBef>
            </a:pPr>
            <a:r>
              <a:rPr lang="en-US" sz="8000" b="1">
                <a:solidFill>
                  <a:srgbClr val="B78C15"/>
                </a:solidFill>
                <a:latin typeface="Ofelia Display Ultra-Bold"/>
                <a:ea typeface="Ofelia Display Ultra-Bold"/>
                <a:cs typeface="Ofelia Display Ultra-Bold"/>
                <a:sym typeface="Ofelia Display Ultra-Bold"/>
              </a:rPr>
              <a:t>Your Societies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9ED"/>
        </a:solidFill>
        <a:effectLst/>
      </p:bgPr>
    </p:bg>
    <p:spTree>
      <p:nvGrpSpPr>
        <p:cNvPr id="1" name=""/>
        <p:cNvGrpSpPr/>
        <p:nvPr/>
      </p:nvGrpSpPr>
      <p:grpSpPr>
        <a:xfrm>
          <a:off x="0" y="0"/>
          <a:ext cx="0" cy="0"/>
          <a:chOff x="0" y="0"/>
          <a:chExt cx="0" cy="0"/>
        </a:xfrm>
      </p:grpSpPr>
      <p:sp>
        <p:nvSpPr>
          <p:cNvPr id="2" name="Freeform 2"/>
          <p:cNvSpPr/>
          <p:nvPr/>
        </p:nvSpPr>
        <p:spPr>
          <a:xfrm>
            <a:off x="0" y="0"/>
            <a:ext cx="18318491" cy="3080483"/>
          </a:xfrm>
          <a:custGeom>
            <a:avLst/>
            <a:gdLst/>
            <a:ahLst/>
            <a:cxnLst/>
            <a:rect l="l" t="t" r="r" b="b"/>
            <a:pathLst>
              <a:path w="18318491" h="3080483">
                <a:moveTo>
                  <a:pt x="0" y="0"/>
                </a:moveTo>
                <a:lnTo>
                  <a:pt x="18318491" y="0"/>
                </a:lnTo>
                <a:lnTo>
                  <a:pt x="18318491" y="3080483"/>
                </a:lnTo>
                <a:lnTo>
                  <a:pt x="0" y="3080483"/>
                </a:lnTo>
                <a:lnTo>
                  <a:pt x="0" y="0"/>
                </a:lnTo>
                <a:close/>
              </a:path>
            </a:pathLst>
          </a:custGeom>
          <a:blipFill>
            <a:blip r:embed="rId3"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 name="AutoShape 3"/>
          <p:cNvSpPr/>
          <p:nvPr/>
        </p:nvSpPr>
        <p:spPr>
          <a:xfrm>
            <a:off x="1028700" y="9248775"/>
            <a:ext cx="16230600" cy="0"/>
          </a:xfrm>
          <a:prstGeom prst="line">
            <a:avLst/>
          </a:prstGeom>
          <a:ln w="19050" cap="flat">
            <a:solidFill>
              <a:srgbClr val="E9BC42"/>
            </a:solidFill>
            <a:prstDash val="solid"/>
            <a:headEnd type="none" w="sm" len="sm"/>
            <a:tailEnd type="none" w="sm" len="sm"/>
          </a:ln>
        </p:spPr>
        <p:txBody>
          <a:bodyPr/>
          <a:lstStyle/>
          <a:p>
            <a:endParaRPr lang="en-US"/>
          </a:p>
        </p:txBody>
      </p:sp>
      <p:sp>
        <p:nvSpPr>
          <p:cNvPr id="4" name="Freeform 4"/>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p:cNvSpPr/>
          <p:nvPr/>
        </p:nvSpPr>
        <p:spPr>
          <a:xfrm>
            <a:off x="1030607" y="3232291"/>
            <a:ext cx="10549313" cy="4383614"/>
          </a:xfrm>
          <a:custGeom>
            <a:avLst/>
            <a:gdLst/>
            <a:ahLst/>
            <a:cxnLst/>
            <a:rect l="l" t="t" r="r" b="b"/>
            <a:pathLst>
              <a:path w="10549313" h="4383614">
                <a:moveTo>
                  <a:pt x="0" y="0"/>
                </a:moveTo>
                <a:lnTo>
                  <a:pt x="10549313" y="0"/>
                </a:lnTo>
                <a:lnTo>
                  <a:pt x="10549313" y="4383613"/>
                </a:lnTo>
                <a:lnTo>
                  <a:pt x="0" y="4383613"/>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6" name="TextBox 6"/>
          <p:cNvSpPr txBox="1"/>
          <p:nvPr/>
        </p:nvSpPr>
        <p:spPr>
          <a:xfrm>
            <a:off x="12500590" y="3887461"/>
            <a:ext cx="6253722" cy="3135004"/>
          </a:xfrm>
          <a:prstGeom prst="rect">
            <a:avLst/>
          </a:prstGeom>
        </p:spPr>
        <p:txBody>
          <a:bodyPr lIns="0" tIns="0" rIns="0" bIns="0" rtlCol="0" anchor="t">
            <a:spAutoFit/>
          </a:bodyPr>
          <a:lstStyle/>
          <a:p>
            <a:pPr marL="819235" lvl="1" indent="-409618" algn="l">
              <a:lnSpc>
                <a:spcPts val="6071"/>
              </a:lnSpc>
              <a:buFont typeface="Arial"/>
              <a:buChar char="•"/>
            </a:pPr>
            <a:r>
              <a:rPr lang="en-US" sz="3794">
                <a:solidFill>
                  <a:srgbClr val="B78C15"/>
                </a:solidFill>
                <a:latin typeface="Ofelia Display"/>
                <a:ea typeface="Ofelia Display"/>
                <a:cs typeface="Ofelia Display"/>
                <a:sym typeface="Ofelia Display"/>
              </a:rPr>
              <a:t>Founded in 1936</a:t>
            </a:r>
          </a:p>
          <a:p>
            <a:pPr marL="819235" lvl="1" indent="-409618" algn="l">
              <a:lnSpc>
                <a:spcPts val="4515"/>
              </a:lnSpc>
              <a:buFont typeface="Arial"/>
              <a:buChar char="•"/>
            </a:pPr>
            <a:r>
              <a:rPr lang="en-US" sz="3794">
                <a:solidFill>
                  <a:srgbClr val="B78C15"/>
                </a:solidFill>
                <a:latin typeface="Ofelia Display"/>
                <a:ea typeface="Ofelia Display"/>
                <a:cs typeface="Ofelia Display"/>
                <a:sym typeface="Ofelia Display"/>
              </a:rPr>
              <a:t>More than 6,000 members and 500+ Certified Professional Soil Scientists</a:t>
            </a:r>
          </a:p>
        </p:txBody>
      </p:sp>
      <p:sp>
        <p:nvSpPr>
          <p:cNvPr id="7" name="TextBox 7"/>
          <p:cNvSpPr txBox="1"/>
          <p:nvPr/>
        </p:nvSpPr>
        <p:spPr>
          <a:xfrm>
            <a:off x="927999" y="7113896"/>
            <a:ext cx="10458965" cy="1829264"/>
          </a:xfrm>
          <a:prstGeom prst="rect">
            <a:avLst/>
          </a:prstGeom>
        </p:spPr>
        <p:txBody>
          <a:bodyPr lIns="0" tIns="0" rIns="0" bIns="0" rtlCol="0" anchor="t">
            <a:spAutoFit/>
          </a:bodyPr>
          <a:lstStyle/>
          <a:p>
            <a:pPr algn="l">
              <a:lnSpc>
                <a:spcPts val="3534"/>
              </a:lnSpc>
              <a:spcBef>
                <a:spcPct val="0"/>
              </a:spcBef>
            </a:pPr>
            <a:endParaRPr dirty="0"/>
          </a:p>
          <a:p>
            <a:pPr algn="l">
              <a:lnSpc>
                <a:spcPts val="3534"/>
              </a:lnSpc>
              <a:spcBef>
                <a:spcPct val="0"/>
              </a:spcBef>
            </a:pPr>
            <a:endParaRPr dirty="0"/>
          </a:p>
          <a:p>
            <a:pPr algn="l">
              <a:lnSpc>
                <a:spcPts val="3534"/>
              </a:lnSpc>
              <a:spcBef>
                <a:spcPct val="0"/>
              </a:spcBef>
            </a:pPr>
            <a:r>
              <a:rPr lang="en-US" sz="3073" b="1" dirty="0">
                <a:solidFill>
                  <a:srgbClr val="B78C15"/>
                </a:solidFill>
                <a:latin typeface="Ofelia Display Bold"/>
                <a:ea typeface="Ofelia Display Bold"/>
                <a:cs typeface="Ofelia Display Bold"/>
                <a:sym typeface="Ofelia Display Bold"/>
              </a:rPr>
              <a:t>Mission:</a:t>
            </a:r>
            <a:r>
              <a:rPr lang="en-US" sz="3073" dirty="0">
                <a:solidFill>
                  <a:srgbClr val="B78C15"/>
                </a:solidFill>
                <a:latin typeface="Ofelia Display"/>
                <a:ea typeface="Ofelia Display"/>
                <a:cs typeface="Ofelia Display"/>
                <a:sym typeface="Ofelia Display"/>
              </a:rPr>
              <a:t> To advance knowledge and appreciation of soils as a foundation of life.</a:t>
            </a:r>
          </a:p>
        </p:txBody>
      </p:sp>
      <p:sp>
        <p:nvSpPr>
          <p:cNvPr id="8" name="TextBox 8"/>
          <p:cNvSpPr txBox="1"/>
          <p:nvPr/>
        </p:nvSpPr>
        <p:spPr>
          <a:xfrm>
            <a:off x="1030607" y="446699"/>
            <a:ext cx="11034162" cy="1250950"/>
          </a:xfrm>
          <a:prstGeom prst="rect">
            <a:avLst/>
          </a:prstGeom>
        </p:spPr>
        <p:txBody>
          <a:bodyPr lIns="0" tIns="0" rIns="0" bIns="0" rtlCol="0" anchor="t">
            <a:spAutoFit/>
          </a:bodyPr>
          <a:lstStyle/>
          <a:p>
            <a:pPr marL="0" lvl="0" indent="0" algn="l">
              <a:lnSpc>
                <a:spcPts val="9200"/>
              </a:lnSpc>
              <a:spcBef>
                <a:spcPct val="0"/>
              </a:spcBef>
            </a:pPr>
            <a:r>
              <a:rPr lang="en-US" sz="8000" b="1">
                <a:solidFill>
                  <a:srgbClr val="B78C15"/>
                </a:solidFill>
                <a:latin typeface="Ofelia Display Ultra-Bold"/>
                <a:ea typeface="Ofelia Display Ultra-Bold"/>
                <a:cs typeface="Ofelia Display Ultra-Bold"/>
                <a:sym typeface="Ofelia Display Ultra-Bold"/>
              </a:rPr>
              <a:t>Your Societies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9ED"/>
        </a:solidFill>
        <a:effectLst/>
      </p:bgPr>
    </p:bg>
    <p:spTree>
      <p:nvGrpSpPr>
        <p:cNvPr id="1" name=""/>
        <p:cNvGrpSpPr/>
        <p:nvPr/>
      </p:nvGrpSpPr>
      <p:grpSpPr>
        <a:xfrm>
          <a:off x="0" y="0"/>
          <a:ext cx="0" cy="0"/>
          <a:chOff x="0" y="0"/>
          <a:chExt cx="0" cy="0"/>
        </a:xfrm>
      </p:grpSpPr>
      <p:sp>
        <p:nvSpPr>
          <p:cNvPr id="2" name="Freeform 2"/>
          <p:cNvSpPr/>
          <p:nvPr/>
        </p:nvSpPr>
        <p:spPr>
          <a:xfrm>
            <a:off x="0" y="0"/>
            <a:ext cx="18318491" cy="3080483"/>
          </a:xfrm>
          <a:custGeom>
            <a:avLst/>
            <a:gdLst/>
            <a:ahLst/>
            <a:cxnLst/>
            <a:rect l="l" t="t" r="r" b="b"/>
            <a:pathLst>
              <a:path w="18318491" h="3080483">
                <a:moveTo>
                  <a:pt x="0" y="0"/>
                </a:moveTo>
                <a:lnTo>
                  <a:pt x="18318491" y="0"/>
                </a:lnTo>
                <a:lnTo>
                  <a:pt x="18318491" y="3080483"/>
                </a:lnTo>
                <a:lnTo>
                  <a:pt x="0" y="3080483"/>
                </a:lnTo>
                <a:lnTo>
                  <a:pt x="0" y="0"/>
                </a:lnTo>
                <a:close/>
              </a:path>
            </a:pathLst>
          </a:custGeom>
          <a:blipFill>
            <a:blip r:embed="rId3"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 name="AutoShape 3"/>
          <p:cNvSpPr/>
          <p:nvPr/>
        </p:nvSpPr>
        <p:spPr>
          <a:xfrm>
            <a:off x="1028700" y="9248775"/>
            <a:ext cx="16230600" cy="0"/>
          </a:xfrm>
          <a:prstGeom prst="line">
            <a:avLst/>
          </a:prstGeom>
          <a:ln w="19050" cap="flat">
            <a:solidFill>
              <a:srgbClr val="E9BC42"/>
            </a:solidFill>
            <a:prstDash val="solid"/>
            <a:headEnd type="none" w="sm" len="sm"/>
            <a:tailEnd type="none" w="sm" len="sm"/>
          </a:ln>
        </p:spPr>
        <p:txBody>
          <a:bodyPr/>
          <a:lstStyle/>
          <a:p>
            <a:endParaRPr lang="en-US"/>
          </a:p>
        </p:txBody>
      </p:sp>
      <p:sp>
        <p:nvSpPr>
          <p:cNvPr id="4" name="Freeform 4"/>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p:cNvSpPr/>
          <p:nvPr/>
        </p:nvSpPr>
        <p:spPr>
          <a:xfrm>
            <a:off x="3325258" y="3157640"/>
            <a:ext cx="1434633" cy="1434633"/>
          </a:xfrm>
          <a:custGeom>
            <a:avLst/>
            <a:gdLst/>
            <a:ahLst/>
            <a:cxnLst/>
            <a:rect l="l" t="t" r="r" b="b"/>
            <a:pathLst>
              <a:path w="1434633" h="1434633">
                <a:moveTo>
                  <a:pt x="0" y="0"/>
                </a:moveTo>
                <a:lnTo>
                  <a:pt x="1434634" y="0"/>
                </a:lnTo>
                <a:lnTo>
                  <a:pt x="1434634" y="1434634"/>
                </a:lnTo>
                <a:lnTo>
                  <a:pt x="0" y="14346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3536326" y="3388024"/>
            <a:ext cx="1012499" cy="931499"/>
          </a:xfrm>
          <a:custGeom>
            <a:avLst/>
            <a:gdLst/>
            <a:ahLst/>
            <a:cxnLst/>
            <a:rect l="l" t="t" r="r" b="b"/>
            <a:pathLst>
              <a:path w="1012499" h="931499">
                <a:moveTo>
                  <a:pt x="0" y="0"/>
                </a:moveTo>
                <a:lnTo>
                  <a:pt x="1012498" y="0"/>
                </a:lnTo>
                <a:lnTo>
                  <a:pt x="1012498" y="931499"/>
                </a:lnTo>
                <a:lnTo>
                  <a:pt x="0" y="9314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a:off x="8428152" y="3300282"/>
            <a:ext cx="1434633" cy="1434633"/>
          </a:xfrm>
          <a:custGeom>
            <a:avLst/>
            <a:gdLst/>
            <a:ahLst/>
            <a:cxnLst/>
            <a:rect l="l" t="t" r="r" b="b"/>
            <a:pathLst>
              <a:path w="1434633" h="1434633">
                <a:moveTo>
                  <a:pt x="0" y="0"/>
                </a:moveTo>
                <a:lnTo>
                  <a:pt x="1434633" y="0"/>
                </a:lnTo>
                <a:lnTo>
                  <a:pt x="1434633" y="1434633"/>
                </a:lnTo>
                <a:lnTo>
                  <a:pt x="0" y="14346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3528108" y="3300282"/>
            <a:ext cx="1434633" cy="1434633"/>
          </a:xfrm>
          <a:custGeom>
            <a:avLst/>
            <a:gdLst/>
            <a:ahLst/>
            <a:cxnLst/>
            <a:rect l="l" t="t" r="r" b="b"/>
            <a:pathLst>
              <a:path w="1434633" h="1434633">
                <a:moveTo>
                  <a:pt x="0" y="0"/>
                </a:moveTo>
                <a:lnTo>
                  <a:pt x="1434634" y="0"/>
                </a:lnTo>
                <a:lnTo>
                  <a:pt x="1434634" y="1434633"/>
                </a:lnTo>
                <a:lnTo>
                  <a:pt x="0" y="14346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3847322" y="3486795"/>
            <a:ext cx="796206" cy="1061608"/>
          </a:xfrm>
          <a:custGeom>
            <a:avLst/>
            <a:gdLst/>
            <a:ahLst/>
            <a:cxnLst/>
            <a:rect l="l" t="t" r="r" b="b"/>
            <a:pathLst>
              <a:path w="796206" h="1061608">
                <a:moveTo>
                  <a:pt x="0" y="0"/>
                </a:moveTo>
                <a:lnTo>
                  <a:pt x="796206" y="0"/>
                </a:lnTo>
                <a:lnTo>
                  <a:pt x="796206" y="1061608"/>
                </a:lnTo>
                <a:lnTo>
                  <a:pt x="0" y="106160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10"/>
          <p:cNvSpPr/>
          <p:nvPr/>
        </p:nvSpPr>
        <p:spPr>
          <a:xfrm>
            <a:off x="8657093" y="3547484"/>
            <a:ext cx="1004304" cy="1044789"/>
          </a:xfrm>
          <a:custGeom>
            <a:avLst/>
            <a:gdLst/>
            <a:ahLst/>
            <a:cxnLst/>
            <a:rect l="l" t="t" r="r" b="b"/>
            <a:pathLst>
              <a:path w="1004304" h="1044789">
                <a:moveTo>
                  <a:pt x="0" y="0"/>
                </a:moveTo>
                <a:lnTo>
                  <a:pt x="1004304" y="0"/>
                </a:lnTo>
                <a:lnTo>
                  <a:pt x="1004304" y="1044790"/>
                </a:lnTo>
                <a:lnTo>
                  <a:pt x="0" y="104479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Freeform 11"/>
          <p:cNvSpPr/>
          <p:nvPr/>
        </p:nvSpPr>
        <p:spPr>
          <a:xfrm>
            <a:off x="15644395" y="484799"/>
            <a:ext cx="1962636" cy="1878999"/>
          </a:xfrm>
          <a:custGeom>
            <a:avLst/>
            <a:gdLst/>
            <a:ahLst/>
            <a:cxnLst/>
            <a:rect l="l" t="t" r="r" b="b"/>
            <a:pathLst>
              <a:path w="1962636" h="1878999">
                <a:moveTo>
                  <a:pt x="0" y="0"/>
                </a:moveTo>
                <a:lnTo>
                  <a:pt x="1962636" y="0"/>
                </a:lnTo>
                <a:lnTo>
                  <a:pt x="1962636" y="1878999"/>
                </a:lnTo>
                <a:lnTo>
                  <a:pt x="0" y="1878999"/>
                </a:lnTo>
                <a:lnTo>
                  <a:pt x="0" y="0"/>
                </a:lnTo>
                <a:close/>
              </a:path>
            </a:pathLst>
          </a:custGeom>
          <a:blipFill>
            <a:blip r:embed="rId1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12" name="TextBox 12"/>
          <p:cNvSpPr txBox="1"/>
          <p:nvPr/>
        </p:nvSpPr>
        <p:spPr>
          <a:xfrm>
            <a:off x="2185256" y="6235654"/>
            <a:ext cx="3714638" cy="2402205"/>
          </a:xfrm>
          <a:prstGeom prst="rect">
            <a:avLst/>
          </a:prstGeom>
        </p:spPr>
        <p:txBody>
          <a:bodyPr lIns="0" tIns="0" rIns="0" bIns="0" rtlCol="0" anchor="t">
            <a:spAutoFit/>
          </a:bodyPr>
          <a:lstStyle/>
          <a:p>
            <a:pPr algn="ctr">
              <a:lnSpc>
                <a:spcPts val="3810"/>
              </a:lnSpc>
            </a:pPr>
            <a:r>
              <a:rPr lang="en-US" sz="3000">
                <a:solidFill>
                  <a:srgbClr val="B78C15"/>
                </a:solidFill>
                <a:latin typeface="Ofelia Display"/>
                <a:ea typeface="Ofelia Display"/>
                <a:cs typeface="Ofelia Display"/>
                <a:sym typeface="Ofelia Display"/>
              </a:rPr>
              <a:t>We care deeply about growing the next generation of soil, crop, and agronomic scientists.</a:t>
            </a:r>
          </a:p>
        </p:txBody>
      </p:sp>
      <p:sp>
        <p:nvSpPr>
          <p:cNvPr id="13" name="TextBox 13"/>
          <p:cNvSpPr txBox="1"/>
          <p:nvPr/>
        </p:nvSpPr>
        <p:spPr>
          <a:xfrm>
            <a:off x="1030607" y="446699"/>
            <a:ext cx="11034162" cy="1250950"/>
          </a:xfrm>
          <a:prstGeom prst="rect">
            <a:avLst/>
          </a:prstGeom>
        </p:spPr>
        <p:txBody>
          <a:bodyPr lIns="0" tIns="0" rIns="0" bIns="0" rtlCol="0" anchor="t">
            <a:spAutoFit/>
          </a:bodyPr>
          <a:lstStyle/>
          <a:p>
            <a:pPr marL="0" lvl="0" indent="0" algn="l">
              <a:lnSpc>
                <a:spcPts val="9200"/>
              </a:lnSpc>
              <a:spcBef>
                <a:spcPct val="0"/>
              </a:spcBef>
            </a:pPr>
            <a:r>
              <a:rPr lang="en-US" sz="8000" b="1">
                <a:solidFill>
                  <a:srgbClr val="B78C15"/>
                </a:solidFill>
                <a:latin typeface="Ofelia Display Ultra-Bold"/>
                <a:ea typeface="Ofelia Display Ultra-Bold"/>
                <a:cs typeface="Ofelia Display Ultra-Bold"/>
                <a:sym typeface="Ofelia Display Ultra-Bold"/>
              </a:rPr>
              <a:t>Strategic Plan</a:t>
            </a:r>
          </a:p>
        </p:txBody>
      </p:sp>
      <p:sp>
        <p:nvSpPr>
          <p:cNvPr id="14" name="TextBox 14"/>
          <p:cNvSpPr txBox="1"/>
          <p:nvPr/>
        </p:nvSpPr>
        <p:spPr>
          <a:xfrm>
            <a:off x="1028700" y="1782133"/>
            <a:ext cx="14783927" cy="792932"/>
          </a:xfrm>
          <a:prstGeom prst="rect">
            <a:avLst/>
          </a:prstGeom>
        </p:spPr>
        <p:txBody>
          <a:bodyPr lIns="0" tIns="0" rIns="0" bIns="0" rtlCol="0" anchor="t">
            <a:spAutoFit/>
          </a:bodyPr>
          <a:lstStyle/>
          <a:p>
            <a:pPr marL="0" lvl="0" indent="0" algn="l">
              <a:lnSpc>
                <a:spcPts val="6170"/>
              </a:lnSpc>
              <a:spcBef>
                <a:spcPct val="0"/>
              </a:spcBef>
            </a:pPr>
            <a:r>
              <a:rPr lang="en-US" sz="4407" b="1">
                <a:solidFill>
                  <a:srgbClr val="B78C15"/>
                </a:solidFill>
                <a:latin typeface="Ofelia Display Bold"/>
                <a:ea typeface="Ofelia Display Bold"/>
                <a:cs typeface="Ofelia Display Bold"/>
                <a:sym typeface="Ofelia Display Bold"/>
              </a:rPr>
              <a:t>We Shape the Future of Soil Science</a:t>
            </a:r>
          </a:p>
        </p:txBody>
      </p:sp>
      <p:sp>
        <p:nvSpPr>
          <p:cNvPr id="15" name="TextBox 15"/>
          <p:cNvSpPr txBox="1"/>
          <p:nvPr/>
        </p:nvSpPr>
        <p:spPr>
          <a:xfrm>
            <a:off x="1902172" y="4744674"/>
            <a:ext cx="4280807" cy="1233805"/>
          </a:xfrm>
          <a:prstGeom prst="rect">
            <a:avLst/>
          </a:prstGeom>
        </p:spPr>
        <p:txBody>
          <a:bodyPr lIns="0" tIns="0" rIns="0" bIns="0" rtlCol="0" anchor="t">
            <a:spAutoFit/>
          </a:bodyPr>
          <a:lstStyle/>
          <a:p>
            <a:pPr marL="0" lvl="0" indent="0" algn="ctr">
              <a:lnSpc>
                <a:spcPts val="4759"/>
              </a:lnSpc>
            </a:pPr>
            <a:r>
              <a:rPr lang="en-US" sz="3999" b="1" spc="119">
                <a:solidFill>
                  <a:srgbClr val="B78C15"/>
                </a:solidFill>
                <a:latin typeface="Ofelia Display Bold"/>
                <a:ea typeface="Ofelia Display Bold"/>
                <a:cs typeface="Ofelia Display Bold"/>
                <a:sym typeface="Ofelia Display Bold"/>
              </a:rPr>
              <a:t>Developing Our Workforce</a:t>
            </a:r>
          </a:p>
        </p:txBody>
      </p:sp>
      <p:sp>
        <p:nvSpPr>
          <p:cNvPr id="16" name="TextBox 16"/>
          <p:cNvSpPr txBox="1"/>
          <p:nvPr/>
        </p:nvSpPr>
        <p:spPr>
          <a:xfrm>
            <a:off x="7301926" y="6292570"/>
            <a:ext cx="3714638" cy="1925955"/>
          </a:xfrm>
          <a:prstGeom prst="rect">
            <a:avLst/>
          </a:prstGeom>
        </p:spPr>
        <p:txBody>
          <a:bodyPr lIns="0" tIns="0" rIns="0" bIns="0" rtlCol="0" anchor="t">
            <a:spAutoFit/>
          </a:bodyPr>
          <a:lstStyle/>
          <a:p>
            <a:pPr algn="ctr">
              <a:lnSpc>
                <a:spcPts val="3810"/>
              </a:lnSpc>
            </a:pPr>
            <a:r>
              <a:rPr lang="en-US" sz="3000">
                <a:solidFill>
                  <a:srgbClr val="B78C15"/>
                </a:solidFill>
                <a:latin typeface="Ofelia Display"/>
                <a:ea typeface="Ofelia Display"/>
                <a:cs typeface="Ofelia Display"/>
                <a:sym typeface="Ofelia Display"/>
              </a:rPr>
              <a:t>We feed the world amid a changing climate. Let’s spotlight that work.</a:t>
            </a:r>
          </a:p>
        </p:txBody>
      </p:sp>
      <p:sp>
        <p:nvSpPr>
          <p:cNvPr id="17" name="TextBox 17"/>
          <p:cNvSpPr txBox="1"/>
          <p:nvPr/>
        </p:nvSpPr>
        <p:spPr>
          <a:xfrm>
            <a:off x="7005065" y="4887315"/>
            <a:ext cx="4280807" cy="1233805"/>
          </a:xfrm>
          <a:prstGeom prst="rect">
            <a:avLst/>
          </a:prstGeom>
        </p:spPr>
        <p:txBody>
          <a:bodyPr lIns="0" tIns="0" rIns="0" bIns="0" rtlCol="0" anchor="t">
            <a:spAutoFit/>
          </a:bodyPr>
          <a:lstStyle/>
          <a:p>
            <a:pPr marL="0" lvl="0" indent="0" algn="ctr">
              <a:lnSpc>
                <a:spcPts val="4759"/>
              </a:lnSpc>
            </a:pPr>
            <a:r>
              <a:rPr lang="en-US" sz="3999" b="1" spc="119">
                <a:solidFill>
                  <a:srgbClr val="B78C15"/>
                </a:solidFill>
                <a:latin typeface="Ofelia Display Bold"/>
                <a:ea typeface="Ofelia Display Bold"/>
                <a:cs typeface="Ofelia Display Bold"/>
                <a:sym typeface="Ofelia Display Bold"/>
              </a:rPr>
              <a:t>Raising Our Visibility</a:t>
            </a:r>
          </a:p>
        </p:txBody>
      </p:sp>
      <p:sp>
        <p:nvSpPr>
          <p:cNvPr id="18" name="TextBox 18"/>
          <p:cNvSpPr txBox="1"/>
          <p:nvPr/>
        </p:nvSpPr>
        <p:spPr>
          <a:xfrm>
            <a:off x="12105022" y="6254470"/>
            <a:ext cx="4497408" cy="2402205"/>
          </a:xfrm>
          <a:prstGeom prst="rect">
            <a:avLst/>
          </a:prstGeom>
        </p:spPr>
        <p:txBody>
          <a:bodyPr lIns="0" tIns="0" rIns="0" bIns="0" rtlCol="0" anchor="t">
            <a:spAutoFit/>
          </a:bodyPr>
          <a:lstStyle/>
          <a:p>
            <a:pPr algn="ctr">
              <a:lnSpc>
                <a:spcPts val="3810"/>
              </a:lnSpc>
            </a:pPr>
            <a:r>
              <a:rPr lang="en-US" sz="3000">
                <a:solidFill>
                  <a:srgbClr val="B78C15"/>
                </a:solidFill>
                <a:latin typeface="Ofelia Display"/>
                <a:ea typeface="Ofelia Display"/>
                <a:cs typeface="Ofelia Display"/>
                <a:sym typeface="Ofelia Display"/>
              </a:rPr>
              <a:t>We’re professionals who boost our earning power and prestige as a Certified Crop Adviser or Certified Professional Soil Scientist.</a:t>
            </a:r>
          </a:p>
        </p:txBody>
      </p:sp>
      <p:sp>
        <p:nvSpPr>
          <p:cNvPr id="19" name="TextBox 19"/>
          <p:cNvSpPr txBox="1"/>
          <p:nvPr/>
        </p:nvSpPr>
        <p:spPr>
          <a:xfrm>
            <a:off x="12105022" y="4887315"/>
            <a:ext cx="4280807" cy="1233805"/>
          </a:xfrm>
          <a:prstGeom prst="rect">
            <a:avLst/>
          </a:prstGeom>
        </p:spPr>
        <p:txBody>
          <a:bodyPr lIns="0" tIns="0" rIns="0" bIns="0" rtlCol="0" anchor="t">
            <a:spAutoFit/>
          </a:bodyPr>
          <a:lstStyle/>
          <a:p>
            <a:pPr marL="0" lvl="0" indent="0" algn="ctr">
              <a:lnSpc>
                <a:spcPts val="4759"/>
              </a:lnSpc>
            </a:pPr>
            <a:r>
              <a:rPr lang="en-US" sz="3999" b="1" spc="119">
                <a:solidFill>
                  <a:srgbClr val="B78C15"/>
                </a:solidFill>
                <a:latin typeface="Ofelia Display Bold"/>
                <a:ea typeface="Ofelia Display Bold"/>
                <a:cs typeface="Ofelia Display Bold"/>
                <a:sym typeface="Ofelia Display Bold"/>
              </a:rPr>
              <a:t>Reaching Our Potential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9ED"/>
        </a:solidFill>
        <a:effectLst/>
      </p:bgPr>
    </p:bg>
    <p:spTree>
      <p:nvGrpSpPr>
        <p:cNvPr id="1" name=""/>
        <p:cNvGrpSpPr/>
        <p:nvPr/>
      </p:nvGrpSpPr>
      <p:grpSpPr>
        <a:xfrm>
          <a:off x="0" y="0"/>
          <a:ext cx="0" cy="0"/>
          <a:chOff x="0" y="0"/>
          <a:chExt cx="0" cy="0"/>
        </a:xfrm>
      </p:grpSpPr>
      <p:sp>
        <p:nvSpPr>
          <p:cNvPr id="2" name="Freeform 2"/>
          <p:cNvSpPr/>
          <p:nvPr/>
        </p:nvSpPr>
        <p:spPr>
          <a:xfrm>
            <a:off x="0" y="0"/>
            <a:ext cx="18318491" cy="3080483"/>
          </a:xfrm>
          <a:custGeom>
            <a:avLst/>
            <a:gdLst/>
            <a:ahLst/>
            <a:cxnLst/>
            <a:rect l="l" t="t" r="r" b="b"/>
            <a:pathLst>
              <a:path w="18318491" h="3080483">
                <a:moveTo>
                  <a:pt x="0" y="0"/>
                </a:moveTo>
                <a:lnTo>
                  <a:pt x="18318491" y="0"/>
                </a:lnTo>
                <a:lnTo>
                  <a:pt x="18318491" y="3080483"/>
                </a:lnTo>
                <a:lnTo>
                  <a:pt x="0" y="3080483"/>
                </a:lnTo>
                <a:lnTo>
                  <a:pt x="0" y="0"/>
                </a:lnTo>
                <a:close/>
              </a:path>
            </a:pathLst>
          </a:custGeom>
          <a:blipFill>
            <a:blip r:embed="rId3"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a:off x="15606033" y="484799"/>
            <a:ext cx="1992794" cy="1878999"/>
          </a:xfrm>
          <a:custGeom>
            <a:avLst/>
            <a:gdLst/>
            <a:ahLst/>
            <a:cxnLst/>
            <a:rect l="l" t="t" r="r" b="b"/>
            <a:pathLst>
              <a:path w="1992794" h="1878999">
                <a:moveTo>
                  <a:pt x="0" y="0"/>
                </a:moveTo>
                <a:lnTo>
                  <a:pt x="1992794" y="0"/>
                </a:lnTo>
                <a:lnTo>
                  <a:pt x="1992794" y="1878999"/>
                </a:lnTo>
                <a:lnTo>
                  <a:pt x="0" y="1878999"/>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4" name="AutoShape 4"/>
          <p:cNvSpPr/>
          <p:nvPr/>
        </p:nvSpPr>
        <p:spPr>
          <a:xfrm>
            <a:off x="1028700" y="9248775"/>
            <a:ext cx="16230600" cy="0"/>
          </a:xfrm>
          <a:prstGeom prst="line">
            <a:avLst/>
          </a:prstGeom>
          <a:ln w="19050" cap="flat">
            <a:solidFill>
              <a:srgbClr val="E9BC42"/>
            </a:solidFill>
            <a:prstDash val="solid"/>
            <a:headEnd type="none" w="sm" len="sm"/>
            <a:tailEnd type="none" w="sm" len="sm"/>
          </a:ln>
        </p:spPr>
        <p:txBody>
          <a:bodyPr/>
          <a:lstStyle/>
          <a:p>
            <a:endParaRPr lang="en-US"/>
          </a:p>
        </p:txBody>
      </p:sp>
      <p:sp>
        <p:nvSpPr>
          <p:cNvPr id="5" name="Freeform 5"/>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6" name="Freeform 6"/>
          <p:cNvSpPr/>
          <p:nvPr/>
        </p:nvSpPr>
        <p:spPr>
          <a:xfrm>
            <a:off x="3325258" y="3157640"/>
            <a:ext cx="1434633" cy="1434633"/>
          </a:xfrm>
          <a:custGeom>
            <a:avLst/>
            <a:gdLst/>
            <a:ahLst/>
            <a:cxnLst/>
            <a:rect l="l" t="t" r="r" b="b"/>
            <a:pathLst>
              <a:path w="1434633" h="1434633">
                <a:moveTo>
                  <a:pt x="0" y="0"/>
                </a:moveTo>
                <a:lnTo>
                  <a:pt x="1434634" y="0"/>
                </a:lnTo>
                <a:lnTo>
                  <a:pt x="1434634" y="1434634"/>
                </a:lnTo>
                <a:lnTo>
                  <a:pt x="0" y="14346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3536326" y="3388024"/>
            <a:ext cx="1012499" cy="931499"/>
          </a:xfrm>
          <a:custGeom>
            <a:avLst/>
            <a:gdLst/>
            <a:ahLst/>
            <a:cxnLst/>
            <a:rect l="l" t="t" r="r" b="b"/>
            <a:pathLst>
              <a:path w="1012499" h="931499">
                <a:moveTo>
                  <a:pt x="0" y="0"/>
                </a:moveTo>
                <a:lnTo>
                  <a:pt x="1012498" y="0"/>
                </a:lnTo>
                <a:lnTo>
                  <a:pt x="1012498" y="931499"/>
                </a:lnTo>
                <a:lnTo>
                  <a:pt x="0" y="9314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8428152" y="3300282"/>
            <a:ext cx="1434633" cy="1434633"/>
          </a:xfrm>
          <a:custGeom>
            <a:avLst/>
            <a:gdLst/>
            <a:ahLst/>
            <a:cxnLst/>
            <a:rect l="l" t="t" r="r" b="b"/>
            <a:pathLst>
              <a:path w="1434633" h="1434633">
                <a:moveTo>
                  <a:pt x="0" y="0"/>
                </a:moveTo>
                <a:lnTo>
                  <a:pt x="1434633" y="0"/>
                </a:lnTo>
                <a:lnTo>
                  <a:pt x="1434633" y="1434633"/>
                </a:lnTo>
                <a:lnTo>
                  <a:pt x="0" y="14346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13528108" y="3300282"/>
            <a:ext cx="1434633" cy="1434633"/>
          </a:xfrm>
          <a:custGeom>
            <a:avLst/>
            <a:gdLst/>
            <a:ahLst/>
            <a:cxnLst/>
            <a:rect l="l" t="t" r="r" b="b"/>
            <a:pathLst>
              <a:path w="1434633" h="1434633">
                <a:moveTo>
                  <a:pt x="0" y="0"/>
                </a:moveTo>
                <a:lnTo>
                  <a:pt x="1434634" y="0"/>
                </a:lnTo>
                <a:lnTo>
                  <a:pt x="1434634" y="1434633"/>
                </a:lnTo>
                <a:lnTo>
                  <a:pt x="0" y="14346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13847322" y="3486795"/>
            <a:ext cx="796206" cy="1061608"/>
          </a:xfrm>
          <a:custGeom>
            <a:avLst/>
            <a:gdLst/>
            <a:ahLst/>
            <a:cxnLst/>
            <a:rect l="l" t="t" r="r" b="b"/>
            <a:pathLst>
              <a:path w="796206" h="1061608">
                <a:moveTo>
                  <a:pt x="0" y="0"/>
                </a:moveTo>
                <a:lnTo>
                  <a:pt x="796206" y="0"/>
                </a:lnTo>
                <a:lnTo>
                  <a:pt x="796206" y="1061608"/>
                </a:lnTo>
                <a:lnTo>
                  <a:pt x="0" y="106160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Freeform 11"/>
          <p:cNvSpPr/>
          <p:nvPr/>
        </p:nvSpPr>
        <p:spPr>
          <a:xfrm>
            <a:off x="8657093" y="3547484"/>
            <a:ext cx="1004304" cy="1044789"/>
          </a:xfrm>
          <a:custGeom>
            <a:avLst/>
            <a:gdLst/>
            <a:ahLst/>
            <a:cxnLst/>
            <a:rect l="l" t="t" r="r" b="b"/>
            <a:pathLst>
              <a:path w="1004304" h="1044789">
                <a:moveTo>
                  <a:pt x="0" y="0"/>
                </a:moveTo>
                <a:lnTo>
                  <a:pt x="1004304" y="0"/>
                </a:lnTo>
                <a:lnTo>
                  <a:pt x="1004304" y="1044790"/>
                </a:lnTo>
                <a:lnTo>
                  <a:pt x="0" y="104479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2" name="TextBox 12"/>
          <p:cNvSpPr txBox="1"/>
          <p:nvPr/>
        </p:nvSpPr>
        <p:spPr>
          <a:xfrm>
            <a:off x="2185256" y="6235654"/>
            <a:ext cx="3714638" cy="2402205"/>
          </a:xfrm>
          <a:prstGeom prst="rect">
            <a:avLst/>
          </a:prstGeom>
        </p:spPr>
        <p:txBody>
          <a:bodyPr lIns="0" tIns="0" rIns="0" bIns="0" rtlCol="0" anchor="t">
            <a:spAutoFit/>
          </a:bodyPr>
          <a:lstStyle/>
          <a:p>
            <a:pPr algn="ctr">
              <a:lnSpc>
                <a:spcPts val="3810"/>
              </a:lnSpc>
            </a:pPr>
            <a:r>
              <a:rPr lang="en-US" sz="3000">
                <a:solidFill>
                  <a:srgbClr val="B78C15"/>
                </a:solidFill>
                <a:latin typeface="Ofelia Display"/>
                <a:ea typeface="Ofelia Display"/>
                <a:cs typeface="Ofelia Display"/>
                <a:sym typeface="Ofelia Display"/>
              </a:rPr>
              <a:t>We care deeply about growing the next generation of soil, crop, and agronomic scientists.</a:t>
            </a:r>
          </a:p>
        </p:txBody>
      </p:sp>
      <p:sp>
        <p:nvSpPr>
          <p:cNvPr id="13" name="TextBox 13"/>
          <p:cNvSpPr txBox="1"/>
          <p:nvPr/>
        </p:nvSpPr>
        <p:spPr>
          <a:xfrm>
            <a:off x="1030607" y="446699"/>
            <a:ext cx="11034162" cy="1250950"/>
          </a:xfrm>
          <a:prstGeom prst="rect">
            <a:avLst/>
          </a:prstGeom>
        </p:spPr>
        <p:txBody>
          <a:bodyPr lIns="0" tIns="0" rIns="0" bIns="0" rtlCol="0" anchor="t">
            <a:spAutoFit/>
          </a:bodyPr>
          <a:lstStyle/>
          <a:p>
            <a:pPr marL="0" lvl="0" indent="0" algn="l">
              <a:lnSpc>
                <a:spcPts val="9200"/>
              </a:lnSpc>
              <a:spcBef>
                <a:spcPct val="0"/>
              </a:spcBef>
            </a:pPr>
            <a:r>
              <a:rPr lang="en-US" sz="8000" b="1">
                <a:solidFill>
                  <a:srgbClr val="B78C15"/>
                </a:solidFill>
                <a:latin typeface="Ofelia Display Ultra-Bold"/>
                <a:ea typeface="Ofelia Display Ultra-Bold"/>
                <a:cs typeface="Ofelia Display Ultra-Bold"/>
                <a:sym typeface="Ofelia Display Ultra-Bold"/>
              </a:rPr>
              <a:t>Strategic Plan</a:t>
            </a:r>
          </a:p>
        </p:txBody>
      </p:sp>
      <p:sp>
        <p:nvSpPr>
          <p:cNvPr id="14" name="TextBox 14"/>
          <p:cNvSpPr txBox="1"/>
          <p:nvPr/>
        </p:nvSpPr>
        <p:spPr>
          <a:xfrm>
            <a:off x="1028700" y="1782133"/>
            <a:ext cx="14783927" cy="792932"/>
          </a:xfrm>
          <a:prstGeom prst="rect">
            <a:avLst/>
          </a:prstGeom>
        </p:spPr>
        <p:txBody>
          <a:bodyPr lIns="0" tIns="0" rIns="0" bIns="0" rtlCol="0" anchor="t">
            <a:spAutoFit/>
          </a:bodyPr>
          <a:lstStyle/>
          <a:p>
            <a:pPr marL="0" lvl="0" indent="0" algn="l">
              <a:lnSpc>
                <a:spcPts val="6170"/>
              </a:lnSpc>
              <a:spcBef>
                <a:spcPct val="0"/>
              </a:spcBef>
            </a:pPr>
            <a:r>
              <a:rPr lang="en-US" sz="4407" b="1">
                <a:solidFill>
                  <a:srgbClr val="B78C15"/>
                </a:solidFill>
                <a:latin typeface="Ofelia Display Bold"/>
                <a:ea typeface="Ofelia Display Bold"/>
                <a:cs typeface="Ofelia Display Bold"/>
                <a:sym typeface="Ofelia Display Bold"/>
              </a:rPr>
              <a:t>We Shape the Future of Crop Science</a:t>
            </a:r>
          </a:p>
        </p:txBody>
      </p:sp>
      <p:sp>
        <p:nvSpPr>
          <p:cNvPr id="15" name="TextBox 15"/>
          <p:cNvSpPr txBox="1"/>
          <p:nvPr/>
        </p:nvSpPr>
        <p:spPr>
          <a:xfrm>
            <a:off x="1902172" y="4744674"/>
            <a:ext cx="4280807" cy="1233805"/>
          </a:xfrm>
          <a:prstGeom prst="rect">
            <a:avLst/>
          </a:prstGeom>
        </p:spPr>
        <p:txBody>
          <a:bodyPr lIns="0" tIns="0" rIns="0" bIns="0" rtlCol="0" anchor="t">
            <a:spAutoFit/>
          </a:bodyPr>
          <a:lstStyle/>
          <a:p>
            <a:pPr marL="0" lvl="0" indent="0" algn="ctr">
              <a:lnSpc>
                <a:spcPts val="4759"/>
              </a:lnSpc>
            </a:pPr>
            <a:r>
              <a:rPr lang="en-US" sz="3999" b="1" spc="119">
                <a:solidFill>
                  <a:srgbClr val="B78C15"/>
                </a:solidFill>
                <a:latin typeface="Ofelia Display Bold"/>
                <a:ea typeface="Ofelia Display Bold"/>
                <a:cs typeface="Ofelia Display Bold"/>
                <a:sym typeface="Ofelia Display Bold"/>
              </a:rPr>
              <a:t>Developing Our Workforce</a:t>
            </a:r>
          </a:p>
        </p:txBody>
      </p:sp>
      <p:sp>
        <p:nvSpPr>
          <p:cNvPr id="16" name="TextBox 16"/>
          <p:cNvSpPr txBox="1"/>
          <p:nvPr/>
        </p:nvSpPr>
        <p:spPr>
          <a:xfrm>
            <a:off x="7301926" y="6292570"/>
            <a:ext cx="3714638" cy="1925955"/>
          </a:xfrm>
          <a:prstGeom prst="rect">
            <a:avLst/>
          </a:prstGeom>
        </p:spPr>
        <p:txBody>
          <a:bodyPr lIns="0" tIns="0" rIns="0" bIns="0" rtlCol="0" anchor="t">
            <a:spAutoFit/>
          </a:bodyPr>
          <a:lstStyle/>
          <a:p>
            <a:pPr algn="ctr">
              <a:lnSpc>
                <a:spcPts val="3810"/>
              </a:lnSpc>
            </a:pPr>
            <a:r>
              <a:rPr lang="en-US" sz="3000">
                <a:solidFill>
                  <a:srgbClr val="B78C15"/>
                </a:solidFill>
                <a:latin typeface="Ofelia Display"/>
                <a:ea typeface="Ofelia Display"/>
                <a:cs typeface="Ofelia Display"/>
                <a:sym typeface="Ofelia Display"/>
              </a:rPr>
              <a:t>We feed the world amid a changing climate. Let’s spotlight that work.</a:t>
            </a:r>
          </a:p>
        </p:txBody>
      </p:sp>
      <p:sp>
        <p:nvSpPr>
          <p:cNvPr id="17" name="TextBox 17"/>
          <p:cNvSpPr txBox="1"/>
          <p:nvPr/>
        </p:nvSpPr>
        <p:spPr>
          <a:xfrm>
            <a:off x="7005065" y="4887315"/>
            <a:ext cx="4280807" cy="1233805"/>
          </a:xfrm>
          <a:prstGeom prst="rect">
            <a:avLst/>
          </a:prstGeom>
        </p:spPr>
        <p:txBody>
          <a:bodyPr lIns="0" tIns="0" rIns="0" bIns="0" rtlCol="0" anchor="t">
            <a:spAutoFit/>
          </a:bodyPr>
          <a:lstStyle/>
          <a:p>
            <a:pPr marL="0" lvl="0" indent="0" algn="ctr">
              <a:lnSpc>
                <a:spcPts val="4759"/>
              </a:lnSpc>
            </a:pPr>
            <a:r>
              <a:rPr lang="en-US" sz="3999" b="1" spc="119">
                <a:solidFill>
                  <a:srgbClr val="B78C15"/>
                </a:solidFill>
                <a:latin typeface="Ofelia Display Bold"/>
                <a:ea typeface="Ofelia Display Bold"/>
                <a:cs typeface="Ofelia Display Bold"/>
                <a:sym typeface="Ofelia Display Bold"/>
              </a:rPr>
              <a:t>Raising Our Visibility</a:t>
            </a:r>
          </a:p>
        </p:txBody>
      </p:sp>
      <p:sp>
        <p:nvSpPr>
          <p:cNvPr id="18" name="TextBox 18"/>
          <p:cNvSpPr txBox="1"/>
          <p:nvPr/>
        </p:nvSpPr>
        <p:spPr>
          <a:xfrm>
            <a:off x="12105022" y="6254470"/>
            <a:ext cx="4497408" cy="2402205"/>
          </a:xfrm>
          <a:prstGeom prst="rect">
            <a:avLst/>
          </a:prstGeom>
        </p:spPr>
        <p:txBody>
          <a:bodyPr lIns="0" tIns="0" rIns="0" bIns="0" rtlCol="0" anchor="t">
            <a:spAutoFit/>
          </a:bodyPr>
          <a:lstStyle/>
          <a:p>
            <a:pPr algn="ctr">
              <a:lnSpc>
                <a:spcPts val="3810"/>
              </a:lnSpc>
            </a:pPr>
            <a:r>
              <a:rPr lang="en-US" sz="3000">
                <a:solidFill>
                  <a:srgbClr val="B78C15"/>
                </a:solidFill>
                <a:latin typeface="Ofelia Display"/>
                <a:ea typeface="Ofelia Display"/>
                <a:cs typeface="Ofelia Display"/>
                <a:sym typeface="Ofelia Display"/>
              </a:rPr>
              <a:t>We’re professionals who boost our earning power and prestige as a Certified Crop Adviser or Certified Professional Soil Scientist.</a:t>
            </a:r>
          </a:p>
        </p:txBody>
      </p:sp>
      <p:sp>
        <p:nvSpPr>
          <p:cNvPr id="19" name="TextBox 19"/>
          <p:cNvSpPr txBox="1"/>
          <p:nvPr/>
        </p:nvSpPr>
        <p:spPr>
          <a:xfrm>
            <a:off x="12105022" y="4887315"/>
            <a:ext cx="4280807" cy="1233805"/>
          </a:xfrm>
          <a:prstGeom prst="rect">
            <a:avLst/>
          </a:prstGeom>
        </p:spPr>
        <p:txBody>
          <a:bodyPr lIns="0" tIns="0" rIns="0" bIns="0" rtlCol="0" anchor="t">
            <a:spAutoFit/>
          </a:bodyPr>
          <a:lstStyle/>
          <a:p>
            <a:pPr marL="0" lvl="0" indent="0" algn="ctr">
              <a:lnSpc>
                <a:spcPts val="4759"/>
              </a:lnSpc>
            </a:pPr>
            <a:r>
              <a:rPr lang="en-US" sz="3999" b="1" spc="119">
                <a:solidFill>
                  <a:srgbClr val="B78C15"/>
                </a:solidFill>
                <a:latin typeface="Ofelia Display Bold"/>
                <a:ea typeface="Ofelia Display Bold"/>
                <a:cs typeface="Ofelia Display Bold"/>
                <a:sym typeface="Ofelia Display Bold"/>
              </a:rPr>
              <a:t>Reaching Our Potential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9ED"/>
        </a:solidFill>
        <a:effectLst/>
      </p:bgPr>
    </p:bg>
    <p:spTree>
      <p:nvGrpSpPr>
        <p:cNvPr id="1" name=""/>
        <p:cNvGrpSpPr/>
        <p:nvPr/>
      </p:nvGrpSpPr>
      <p:grpSpPr>
        <a:xfrm>
          <a:off x="0" y="0"/>
          <a:ext cx="0" cy="0"/>
          <a:chOff x="0" y="0"/>
          <a:chExt cx="0" cy="0"/>
        </a:xfrm>
      </p:grpSpPr>
      <p:sp>
        <p:nvSpPr>
          <p:cNvPr id="2" name="Freeform 2"/>
          <p:cNvSpPr/>
          <p:nvPr/>
        </p:nvSpPr>
        <p:spPr>
          <a:xfrm>
            <a:off x="0" y="0"/>
            <a:ext cx="18318491" cy="3080483"/>
          </a:xfrm>
          <a:custGeom>
            <a:avLst/>
            <a:gdLst/>
            <a:ahLst/>
            <a:cxnLst/>
            <a:rect l="l" t="t" r="r" b="b"/>
            <a:pathLst>
              <a:path w="18318491" h="3080483">
                <a:moveTo>
                  <a:pt x="0" y="0"/>
                </a:moveTo>
                <a:lnTo>
                  <a:pt x="18318491" y="0"/>
                </a:lnTo>
                <a:lnTo>
                  <a:pt x="18318491" y="3080483"/>
                </a:lnTo>
                <a:lnTo>
                  <a:pt x="0" y="3080483"/>
                </a:lnTo>
                <a:lnTo>
                  <a:pt x="0" y="0"/>
                </a:lnTo>
                <a:close/>
              </a:path>
            </a:pathLst>
          </a:custGeom>
          <a:blipFill>
            <a:blip r:embed="rId3"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 name="AutoShape 3"/>
          <p:cNvSpPr/>
          <p:nvPr/>
        </p:nvSpPr>
        <p:spPr>
          <a:xfrm>
            <a:off x="1028700" y="9248775"/>
            <a:ext cx="16230600" cy="0"/>
          </a:xfrm>
          <a:prstGeom prst="line">
            <a:avLst/>
          </a:prstGeom>
          <a:ln w="19050" cap="flat">
            <a:solidFill>
              <a:srgbClr val="E9BC42"/>
            </a:solidFill>
            <a:prstDash val="solid"/>
            <a:headEnd type="none" w="sm" len="sm"/>
            <a:tailEnd type="none" w="sm" len="sm"/>
          </a:ln>
        </p:spPr>
        <p:txBody>
          <a:bodyPr/>
          <a:lstStyle/>
          <a:p>
            <a:endParaRPr lang="en-US"/>
          </a:p>
        </p:txBody>
      </p:sp>
      <p:sp>
        <p:nvSpPr>
          <p:cNvPr id="4" name="Freeform 4"/>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p:cNvSpPr/>
          <p:nvPr/>
        </p:nvSpPr>
        <p:spPr>
          <a:xfrm>
            <a:off x="3325258" y="3157640"/>
            <a:ext cx="1434633" cy="1434633"/>
          </a:xfrm>
          <a:custGeom>
            <a:avLst/>
            <a:gdLst/>
            <a:ahLst/>
            <a:cxnLst/>
            <a:rect l="l" t="t" r="r" b="b"/>
            <a:pathLst>
              <a:path w="1434633" h="1434633">
                <a:moveTo>
                  <a:pt x="0" y="0"/>
                </a:moveTo>
                <a:lnTo>
                  <a:pt x="1434634" y="0"/>
                </a:lnTo>
                <a:lnTo>
                  <a:pt x="1434634" y="1434634"/>
                </a:lnTo>
                <a:lnTo>
                  <a:pt x="0" y="14346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3536326" y="3388024"/>
            <a:ext cx="1012499" cy="931499"/>
          </a:xfrm>
          <a:custGeom>
            <a:avLst/>
            <a:gdLst/>
            <a:ahLst/>
            <a:cxnLst/>
            <a:rect l="l" t="t" r="r" b="b"/>
            <a:pathLst>
              <a:path w="1012499" h="931499">
                <a:moveTo>
                  <a:pt x="0" y="0"/>
                </a:moveTo>
                <a:lnTo>
                  <a:pt x="1012498" y="0"/>
                </a:lnTo>
                <a:lnTo>
                  <a:pt x="1012498" y="931499"/>
                </a:lnTo>
                <a:lnTo>
                  <a:pt x="0" y="9314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a:off x="8428152" y="3300282"/>
            <a:ext cx="1434633" cy="1434633"/>
          </a:xfrm>
          <a:custGeom>
            <a:avLst/>
            <a:gdLst/>
            <a:ahLst/>
            <a:cxnLst/>
            <a:rect l="l" t="t" r="r" b="b"/>
            <a:pathLst>
              <a:path w="1434633" h="1434633">
                <a:moveTo>
                  <a:pt x="0" y="0"/>
                </a:moveTo>
                <a:lnTo>
                  <a:pt x="1434633" y="0"/>
                </a:lnTo>
                <a:lnTo>
                  <a:pt x="1434633" y="1434633"/>
                </a:lnTo>
                <a:lnTo>
                  <a:pt x="0" y="14346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3528108" y="3300282"/>
            <a:ext cx="1434633" cy="1434633"/>
          </a:xfrm>
          <a:custGeom>
            <a:avLst/>
            <a:gdLst/>
            <a:ahLst/>
            <a:cxnLst/>
            <a:rect l="l" t="t" r="r" b="b"/>
            <a:pathLst>
              <a:path w="1434633" h="1434633">
                <a:moveTo>
                  <a:pt x="0" y="0"/>
                </a:moveTo>
                <a:lnTo>
                  <a:pt x="1434634" y="0"/>
                </a:lnTo>
                <a:lnTo>
                  <a:pt x="1434634" y="1434633"/>
                </a:lnTo>
                <a:lnTo>
                  <a:pt x="0" y="14346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3847322" y="3486795"/>
            <a:ext cx="796206" cy="1061608"/>
          </a:xfrm>
          <a:custGeom>
            <a:avLst/>
            <a:gdLst/>
            <a:ahLst/>
            <a:cxnLst/>
            <a:rect l="l" t="t" r="r" b="b"/>
            <a:pathLst>
              <a:path w="796206" h="1061608">
                <a:moveTo>
                  <a:pt x="0" y="0"/>
                </a:moveTo>
                <a:lnTo>
                  <a:pt x="796206" y="0"/>
                </a:lnTo>
                <a:lnTo>
                  <a:pt x="796206" y="1061608"/>
                </a:lnTo>
                <a:lnTo>
                  <a:pt x="0" y="106160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10"/>
          <p:cNvSpPr/>
          <p:nvPr/>
        </p:nvSpPr>
        <p:spPr>
          <a:xfrm>
            <a:off x="8657093" y="3547484"/>
            <a:ext cx="1004304" cy="1044789"/>
          </a:xfrm>
          <a:custGeom>
            <a:avLst/>
            <a:gdLst/>
            <a:ahLst/>
            <a:cxnLst/>
            <a:rect l="l" t="t" r="r" b="b"/>
            <a:pathLst>
              <a:path w="1004304" h="1044789">
                <a:moveTo>
                  <a:pt x="0" y="0"/>
                </a:moveTo>
                <a:lnTo>
                  <a:pt x="1004304" y="0"/>
                </a:lnTo>
                <a:lnTo>
                  <a:pt x="1004304" y="1044790"/>
                </a:lnTo>
                <a:lnTo>
                  <a:pt x="0" y="104479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TextBox 11"/>
          <p:cNvSpPr txBox="1"/>
          <p:nvPr/>
        </p:nvSpPr>
        <p:spPr>
          <a:xfrm>
            <a:off x="2185256" y="6235654"/>
            <a:ext cx="3714638" cy="2402205"/>
          </a:xfrm>
          <a:prstGeom prst="rect">
            <a:avLst/>
          </a:prstGeom>
        </p:spPr>
        <p:txBody>
          <a:bodyPr lIns="0" tIns="0" rIns="0" bIns="0" rtlCol="0" anchor="t">
            <a:spAutoFit/>
          </a:bodyPr>
          <a:lstStyle/>
          <a:p>
            <a:pPr algn="ctr">
              <a:lnSpc>
                <a:spcPts val="3810"/>
              </a:lnSpc>
            </a:pPr>
            <a:r>
              <a:rPr lang="en-US" sz="3000">
                <a:solidFill>
                  <a:srgbClr val="B78C15"/>
                </a:solidFill>
                <a:latin typeface="Ofelia Display"/>
                <a:ea typeface="Ofelia Display"/>
                <a:cs typeface="Ofelia Display"/>
                <a:sym typeface="Ofelia Display"/>
              </a:rPr>
              <a:t>We care deeply about growing the next generation of soil, crop, and agronomic scientists.</a:t>
            </a:r>
          </a:p>
        </p:txBody>
      </p:sp>
      <p:sp>
        <p:nvSpPr>
          <p:cNvPr id="12" name="TextBox 12"/>
          <p:cNvSpPr txBox="1"/>
          <p:nvPr/>
        </p:nvSpPr>
        <p:spPr>
          <a:xfrm>
            <a:off x="1030607" y="446699"/>
            <a:ext cx="11034162" cy="1250950"/>
          </a:xfrm>
          <a:prstGeom prst="rect">
            <a:avLst/>
          </a:prstGeom>
        </p:spPr>
        <p:txBody>
          <a:bodyPr lIns="0" tIns="0" rIns="0" bIns="0" rtlCol="0" anchor="t">
            <a:spAutoFit/>
          </a:bodyPr>
          <a:lstStyle/>
          <a:p>
            <a:pPr marL="0" lvl="0" indent="0" algn="l">
              <a:lnSpc>
                <a:spcPts val="9200"/>
              </a:lnSpc>
              <a:spcBef>
                <a:spcPct val="0"/>
              </a:spcBef>
            </a:pPr>
            <a:r>
              <a:rPr lang="en-US" sz="8000" b="1">
                <a:solidFill>
                  <a:srgbClr val="B78C15"/>
                </a:solidFill>
                <a:latin typeface="Ofelia Display Ultra-Bold"/>
                <a:ea typeface="Ofelia Display Ultra-Bold"/>
                <a:cs typeface="Ofelia Display Ultra-Bold"/>
                <a:sym typeface="Ofelia Display Ultra-Bold"/>
              </a:rPr>
              <a:t>Strategic Plan</a:t>
            </a:r>
          </a:p>
        </p:txBody>
      </p:sp>
      <p:sp>
        <p:nvSpPr>
          <p:cNvPr id="13" name="TextBox 13"/>
          <p:cNvSpPr txBox="1"/>
          <p:nvPr/>
        </p:nvSpPr>
        <p:spPr>
          <a:xfrm>
            <a:off x="1028700" y="1782133"/>
            <a:ext cx="14783927" cy="792932"/>
          </a:xfrm>
          <a:prstGeom prst="rect">
            <a:avLst/>
          </a:prstGeom>
        </p:spPr>
        <p:txBody>
          <a:bodyPr lIns="0" tIns="0" rIns="0" bIns="0" rtlCol="0" anchor="t">
            <a:spAutoFit/>
          </a:bodyPr>
          <a:lstStyle/>
          <a:p>
            <a:pPr marL="0" lvl="0" indent="0" algn="l">
              <a:lnSpc>
                <a:spcPts val="6170"/>
              </a:lnSpc>
              <a:spcBef>
                <a:spcPct val="0"/>
              </a:spcBef>
            </a:pPr>
            <a:r>
              <a:rPr lang="en-US" sz="4407" b="1">
                <a:solidFill>
                  <a:srgbClr val="B78C15"/>
                </a:solidFill>
                <a:latin typeface="Ofelia Display Bold"/>
                <a:ea typeface="Ofelia Display Bold"/>
                <a:cs typeface="Ofelia Display Bold"/>
                <a:sym typeface="Ofelia Display Bold"/>
              </a:rPr>
              <a:t>We Shape the Future of Agronomic Science</a:t>
            </a:r>
          </a:p>
        </p:txBody>
      </p:sp>
      <p:sp>
        <p:nvSpPr>
          <p:cNvPr id="14" name="TextBox 14"/>
          <p:cNvSpPr txBox="1"/>
          <p:nvPr/>
        </p:nvSpPr>
        <p:spPr>
          <a:xfrm>
            <a:off x="1902172" y="4744674"/>
            <a:ext cx="4280807" cy="1233805"/>
          </a:xfrm>
          <a:prstGeom prst="rect">
            <a:avLst/>
          </a:prstGeom>
        </p:spPr>
        <p:txBody>
          <a:bodyPr lIns="0" tIns="0" rIns="0" bIns="0" rtlCol="0" anchor="t">
            <a:spAutoFit/>
          </a:bodyPr>
          <a:lstStyle/>
          <a:p>
            <a:pPr marL="0" lvl="0" indent="0" algn="ctr">
              <a:lnSpc>
                <a:spcPts val="4759"/>
              </a:lnSpc>
            </a:pPr>
            <a:r>
              <a:rPr lang="en-US" sz="3999" b="1" spc="119">
                <a:solidFill>
                  <a:srgbClr val="B78C15"/>
                </a:solidFill>
                <a:latin typeface="Ofelia Display Bold"/>
                <a:ea typeface="Ofelia Display Bold"/>
                <a:cs typeface="Ofelia Display Bold"/>
                <a:sym typeface="Ofelia Display Bold"/>
              </a:rPr>
              <a:t>Developing Our Workforce</a:t>
            </a:r>
          </a:p>
        </p:txBody>
      </p:sp>
      <p:sp>
        <p:nvSpPr>
          <p:cNvPr id="15" name="TextBox 15"/>
          <p:cNvSpPr txBox="1"/>
          <p:nvPr/>
        </p:nvSpPr>
        <p:spPr>
          <a:xfrm>
            <a:off x="7301926" y="6292570"/>
            <a:ext cx="3714638" cy="1925955"/>
          </a:xfrm>
          <a:prstGeom prst="rect">
            <a:avLst/>
          </a:prstGeom>
        </p:spPr>
        <p:txBody>
          <a:bodyPr lIns="0" tIns="0" rIns="0" bIns="0" rtlCol="0" anchor="t">
            <a:spAutoFit/>
          </a:bodyPr>
          <a:lstStyle/>
          <a:p>
            <a:pPr algn="ctr">
              <a:lnSpc>
                <a:spcPts val="3810"/>
              </a:lnSpc>
            </a:pPr>
            <a:r>
              <a:rPr lang="en-US" sz="3000">
                <a:solidFill>
                  <a:srgbClr val="B78C15"/>
                </a:solidFill>
                <a:latin typeface="Ofelia Display"/>
                <a:ea typeface="Ofelia Display"/>
                <a:cs typeface="Ofelia Display"/>
                <a:sym typeface="Ofelia Display"/>
              </a:rPr>
              <a:t>We feed the world amid a changing climate. Let’s spotlight that work.</a:t>
            </a:r>
          </a:p>
        </p:txBody>
      </p:sp>
      <p:sp>
        <p:nvSpPr>
          <p:cNvPr id="16" name="TextBox 16"/>
          <p:cNvSpPr txBox="1"/>
          <p:nvPr/>
        </p:nvSpPr>
        <p:spPr>
          <a:xfrm>
            <a:off x="7005065" y="4887315"/>
            <a:ext cx="4280807" cy="1233805"/>
          </a:xfrm>
          <a:prstGeom prst="rect">
            <a:avLst/>
          </a:prstGeom>
        </p:spPr>
        <p:txBody>
          <a:bodyPr lIns="0" tIns="0" rIns="0" bIns="0" rtlCol="0" anchor="t">
            <a:spAutoFit/>
          </a:bodyPr>
          <a:lstStyle/>
          <a:p>
            <a:pPr marL="0" lvl="0" indent="0" algn="ctr">
              <a:lnSpc>
                <a:spcPts val="4759"/>
              </a:lnSpc>
            </a:pPr>
            <a:r>
              <a:rPr lang="en-US" sz="3999" b="1" spc="119">
                <a:solidFill>
                  <a:srgbClr val="B78C15"/>
                </a:solidFill>
                <a:latin typeface="Ofelia Display Bold"/>
                <a:ea typeface="Ofelia Display Bold"/>
                <a:cs typeface="Ofelia Display Bold"/>
                <a:sym typeface="Ofelia Display Bold"/>
              </a:rPr>
              <a:t>Raising Our Visibility</a:t>
            </a:r>
          </a:p>
        </p:txBody>
      </p:sp>
      <p:sp>
        <p:nvSpPr>
          <p:cNvPr id="17" name="TextBox 17"/>
          <p:cNvSpPr txBox="1"/>
          <p:nvPr/>
        </p:nvSpPr>
        <p:spPr>
          <a:xfrm>
            <a:off x="12105022" y="6254470"/>
            <a:ext cx="4497408" cy="2402205"/>
          </a:xfrm>
          <a:prstGeom prst="rect">
            <a:avLst/>
          </a:prstGeom>
        </p:spPr>
        <p:txBody>
          <a:bodyPr lIns="0" tIns="0" rIns="0" bIns="0" rtlCol="0" anchor="t">
            <a:spAutoFit/>
          </a:bodyPr>
          <a:lstStyle/>
          <a:p>
            <a:pPr algn="ctr">
              <a:lnSpc>
                <a:spcPts val="3810"/>
              </a:lnSpc>
            </a:pPr>
            <a:r>
              <a:rPr lang="en-US" sz="3000">
                <a:solidFill>
                  <a:srgbClr val="B78C15"/>
                </a:solidFill>
                <a:latin typeface="Ofelia Display"/>
                <a:ea typeface="Ofelia Display"/>
                <a:cs typeface="Ofelia Display"/>
                <a:sym typeface="Ofelia Display"/>
              </a:rPr>
              <a:t>We’re professionals who boost our earning power and prestige as a Certified Crop Adviser or Certified Professional Soil Scientist.</a:t>
            </a:r>
          </a:p>
        </p:txBody>
      </p:sp>
      <p:sp>
        <p:nvSpPr>
          <p:cNvPr id="18" name="TextBox 18"/>
          <p:cNvSpPr txBox="1"/>
          <p:nvPr/>
        </p:nvSpPr>
        <p:spPr>
          <a:xfrm>
            <a:off x="12105022" y="4887315"/>
            <a:ext cx="4280807" cy="1233805"/>
          </a:xfrm>
          <a:prstGeom prst="rect">
            <a:avLst/>
          </a:prstGeom>
        </p:spPr>
        <p:txBody>
          <a:bodyPr lIns="0" tIns="0" rIns="0" bIns="0" rtlCol="0" anchor="t">
            <a:spAutoFit/>
          </a:bodyPr>
          <a:lstStyle/>
          <a:p>
            <a:pPr marL="0" lvl="0" indent="0" algn="ctr">
              <a:lnSpc>
                <a:spcPts val="4759"/>
              </a:lnSpc>
            </a:pPr>
            <a:r>
              <a:rPr lang="en-US" sz="3999" b="1" spc="119">
                <a:solidFill>
                  <a:srgbClr val="B78C15"/>
                </a:solidFill>
                <a:latin typeface="Ofelia Display Bold"/>
                <a:ea typeface="Ofelia Display Bold"/>
                <a:cs typeface="Ofelia Display Bold"/>
                <a:sym typeface="Ofelia Display Bold"/>
              </a:rPr>
              <a:t>Reaching Our Potential</a:t>
            </a:r>
          </a:p>
        </p:txBody>
      </p:sp>
      <p:sp>
        <p:nvSpPr>
          <p:cNvPr id="19" name="Freeform 19"/>
          <p:cNvSpPr/>
          <p:nvPr/>
        </p:nvSpPr>
        <p:spPr>
          <a:xfrm>
            <a:off x="15672386" y="484799"/>
            <a:ext cx="1934645" cy="1878999"/>
          </a:xfrm>
          <a:custGeom>
            <a:avLst/>
            <a:gdLst/>
            <a:ahLst/>
            <a:cxnLst/>
            <a:rect l="l" t="t" r="r" b="b"/>
            <a:pathLst>
              <a:path w="1934645" h="1878999">
                <a:moveTo>
                  <a:pt x="0" y="0"/>
                </a:moveTo>
                <a:lnTo>
                  <a:pt x="1934645" y="0"/>
                </a:lnTo>
                <a:lnTo>
                  <a:pt x="1934645" y="1878999"/>
                </a:lnTo>
                <a:lnTo>
                  <a:pt x="0" y="1878999"/>
                </a:lnTo>
                <a:lnTo>
                  <a:pt x="0" y="0"/>
                </a:lnTo>
                <a:close/>
              </a:path>
            </a:pathLst>
          </a:custGeom>
          <a:blipFill>
            <a:blip r:embed="rId13" cstate="screen">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9ED"/>
        </a:solidFill>
        <a:effectLst/>
      </p:bgPr>
    </p:bg>
    <p:spTree>
      <p:nvGrpSpPr>
        <p:cNvPr id="1" name=""/>
        <p:cNvGrpSpPr/>
        <p:nvPr/>
      </p:nvGrpSpPr>
      <p:grpSpPr>
        <a:xfrm>
          <a:off x="0" y="0"/>
          <a:ext cx="0" cy="0"/>
          <a:chOff x="0" y="0"/>
          <a:chExt cx="0" cy="0"/>
        </a:xfrm>
      </p:grpSpPr>
      <p:sp>
        <p:nvSpPr>
          <p:cNvPr id="2" name="AutoShape 2"/>
          <p:cNvSpPr/>
          <p:nvPr/>
        </p:nvSpPr>
        <p:spPr>
          <a:xfrm>
            <a:off x="1028700" y="9248775"/>
            <a:ext cx="16230600" cy="0"/>
          </a:xfrm>
          <a:prstGeom prst="line">
            <a:avLst/>
          </a:prstGeom>
          <a:ln w="19050" cap="flat">
            <a:solidFill>
              <a:srgbClr val="E9BC42"/>
            </a:solidFill>
            <a:prstDash val="solid"/>
            <a:headEnd type="none" w="sm" len="sm"/>
            <a:tailEnd type="none" w="sm" len="sm"/>
          </a:ln>
        </p:spPr>
        <p:txBody>
          <a:bodyPr/>
          <a:lstStyle/>
          <a:p>
            <a:endParaRPr lang="en-US"/>
          </a:p>
        </p:txBody>
      </p:sp>
      <p:sp>
        <p:nvSpPr>
          <p:cNvPr id="3" name="Freeform 3"/>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4" name="Freeform 4"/>
          <p:cNvSpPr/>
          <p:nvPr/>
        </p:nvSpPr>
        <p:spPr>
          <a:xfrm>
            <a:off x="2555768" y="7224603"/>
            <a:ext cx="2873060" cy="981892"/>
          </a:xfrm>
          <a:custGeom>
            <a:avLst/>
            <a:gdLst/>
            <a:ahLst/>
            <a:cxnLst/>
            <a:rect l="l" t="t" r="r" b="b"/>
            <a:pathLst>
              <a:path w="2873060" h="981892">
                <a:moveTo>
                  <a:pt x="0" y="0"/>
                </a:moveTo>
                <a:lnTo>
                  <a:pt x="2873060" y="0"/>
                </a:lnTo>
                <a:lnTo>
                  <a:pt x="2873060" y="981892"/>
                </a:lnTo>
                <a:lnTo>
                  <a:pt x="0" y="98189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p:cNvSpPr/>
          <p:nvPr/>
        </p:nvSpPr>
        <p:spPr>
          <a:xfrm>
            <a:off x="4589981" y="3427382"/>
            <a:ext cx="398243" cy="398243"/>
          </a:xfrm>
          <a:custGeom>
            <a:avLst/>
            <a:gdLst/>
            <a:ahLst/>
            <a:cxnLst/>
            <a:rect l="l" t="t" r="r" b="b"/>
            <a:pathLst>
              <a:path w="398243" h="398243">
                <a:moveTo>
                  <a:pt x="0" y="0"/>
                </a:moveTo>
                <a:lnTo>
                  <a:pt x="398243" y="0"/>
                </a:lnTo>
                <a:lnTo>
                  <a:pt x="398243" y="398244"/>
                </a:lnTo>
                <a:lnTo>
                  <a:pt x="0" y="3982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5141223" y="4803568"/>
            <a:ext cx="116508" cy="116508"/>
          </a:xfrm>
          <a:custGeom>
            <a:avLst/>
            <a:gdLst/>
            <a:ahLst/>
            <a:cxnLst/>
            <a:rect l="l" t="t" r="r" b="b"/>
            <a:pathLst>
              <a:path w="116508" h="116508">
                <a:moveTo>
                  <a:pt x="0" y="0"/>
                </a:moveTo>
                <a:lnTo>
                  <a:pt x="116509" y="0"/>
                </a:lnTo>
                <a:lnTo>
                  <a:pt x="116509" y="116508"/>
                </a:lnTo>
                <a:lnTo>
                  <a:pt x="0" y="116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5944282" y="4803568"/>
            <a:ext cx="116508" cy="116508"/>
          </a:xfrm>
          <a:custGeom>
            <a:avLst/>
            <a:gdLst/>
            <a:ahLst/>
            <a:cxnLst/>
            <a:rect l="l" t="t" r="r" b="b"/>
            <a:pathLst>
              <a:path w="116508" h="116508">
                <a:moveTo>
                  <a:pt x="0" y="0"/>
                </a:moveTo>
                <a:lnTo>
                  <a:pt x="116508" y="0"/>
                </a:lnTo>
                <a:lnTo>
                  <a:pt x="116508" y="116508"/>
                </a:lnTo>
                <a:lnTo>
                  <a:pt x="0" y="116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6232299" y="5467081"/>
            <a:ext cx="116508" cy="116508"/>
          </a:xfrm>
          <a:custGeom>
            <a:avLst/>
            <a:gdLst/>
            <a:ahLst/>
            <a:cxnLst/>
            <a:rect l="l" t="t" r="r" b="b"/>
            <a:pathLst>
              <a:path w="116508" h="116508">
                <a:moveTo>
                  <a:pt x="0" y="0"/>
                </a:moveTo>
                <a:lnTo>
                  <a:pt x="116508" y="0"/>
                </a:lnTo>
                <a:lnTo>
                  <a:pt x="116508" y="116508"/>
                </a:lnTo>
                <a:lnTo>
                  <a:pt x="0" y="116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6002536" y="5947497"/>
            <a:ext cx="116508" cy="116508"/>
          </a:xfrm>
          <a:custGeom>
            <a:avLst/>
            <a:gdLst/>
            <a:ahLst/>
            <a:cxnLst/>
            <a:rect l="l" t="t" r="r" b="b"/>
            <a:pathLst>
              <a:path w="116508" h="116508">
                <a:moveTo>
                  <a:pt x="0" y="0"/>
                </a:moveTo>
                <a:lnTo>
                  <a:pt x="116508" y="0"/>
                </a:lnTo>
                <a:lnTo>
                  <a:pt x="116508" y="116508"/>
                </a:lnTo>
                <a:lnTo>
                  <a:pt x="0" y="116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6174045" y="6369245"/>
            <a:ext cx="116508" cy="116508"/>
          </a:xfrm>
          <a:custGeom>
            <a:avLst/>
            <a:gdLst/>
            <a:ahLst/>
            <a:cxnLst/>
            <a:rect l="l" t="t" r="r" b="b"/>
            <a:pathLst>
              <a:path w="116508" h="116508">
                <a:moveTo>
                  <a:pt x="0" y="0"/>
                </a:moveTo>
                <a:lnTo>
                  <a:pt x="116508" y="0"/>
                </a:lnTo>
                <a:lnTo>
                  <a:pt x="116508" y="116509"/>
                </a:lnTo>
                <a:lnTo>
                  <a:pt x="0" y="1165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5886028" y="6310991"/>
            <a:ext cx="116508" cy="116508"/>
          </a:xfrm>
          <a:custGeom>
            <a:avLst/>
            <a:gdLst/>
            <a:ahLst/>
            <a:cxnLst/>
            <a:rect l="l" t="t" r="r" b="b"/>
            <a:pathLst>
              <a:path w="116508" h="116508">
                <a:moveTo>
                  <a:pt x="0" y="0"/>
                </a:moveTo>
                <a:lnTo>
                  <a:pt x="116508" y="0"/>
                </a:lnTo>
                <a:lnTo>
                  <a:pt x="116508" y="116509"/>
                </a:lnTo>
                <a:lnTo>
                  <a:pt x="0" y="1165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p:cNvSpPr/>
          <p:nvPr/>
        </p:nvSpPr>
        <p:spPr>
          <a:xfrm>
            <a:off x="5644292" y="6099897"/>
            <a:ext cx="116508" cy="116508"/>
          </a:xfrm>
          <a:custGeom>
            <a:avLst/>
            <a:gdLst/>
            <a:ahLst/>
            <a:cxnLst/>
            <a:rect l="l" t="t" r="r" b="b"/>
            <a:pathLst>
              <a:path w="116508" h="116508">
                <a:moveTo>
                  <a:pt x="0" y="0"/>
                </a:moveTo>
                <a:lnTo>
                  <a:pt x="116508" y="0"/>
                </a:lnTo>
                <a:lnTo>
                  <a:pt x="116508" y="116508"/>
                </a:lnTo>
                <a:lnTo>
                  <a:pt x="0" y="116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a:off x="5370573" y="5525335"/>
            <a:ext cx="116508" cy="116508"/>
          </a:xfrm>
          <a:custGeom>
            <a:avLst/>
            <a:gdLst/>
            <a:ahLst/>
            <a:cxnLst/>
            <a:rect l="l" t="t" r="r" b="b"/>
            <a:pathLst>
              <a:path w="116508" h="116508">
                <a:moveTo>
                  <a:pt x="0" y="0"/>
                </a:moveTo>
                <a:lnTo>
                  <a:pt x="116509" y="0"/>
                </a:lnTo>
                <a:lnTo>
                  <a:pt x="116509" y="116508"/>
                </a:lnTo>
                <a:lnTo>
                  <a:pt x="0" y="116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14"/>
          <p:cNvSpPr/>
          <p:nvPr/>
        </p:nvSpPr>
        <p:spPr>
          <a:xfrm>
            <a:off x="5312319" y="5201867"/>
            <a:ext cx="116508" cy="116508"/>
          </a:xfrm>
          <a:custGeom>
            <a:avLst/>
            <a:gdLst/>
            <a:ahLst/>
            <a:cxnLst/>
            <a:rect l="l" t="t" r="r" b="b"/>
            <a:pathLst>
              <a:path w="116508" h="116508">
                <a:moveTo>
                  <a:pt x="0" y="0"/>
                </a:moveTo>
                <a:lnTo>
                  <a:pt x="116509" y="0"/>
                </a:lnTo>
                <a:lnTo>
                  <a:pt x="116509" y="116508"/>
                </a:lnTo>
                <a:lnTo>
                  <a:pt x="0" y="116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5" name="Freeform 15"/>
          <p:cNvSpPr/>
          <p:nvPr/>
        </p:nvSpPr>
        <p:spPr>
          <a:xfrm>
            <a:off x="4589981" y="4426890"/>
            <a:ext cx="116508" cy="116508"/>
          </a:xfrm>
          <a:custGeom>
            <a:avLst/>
            <a:gdLst/>
            <a:ahLst/>
            <a:cxnLst/>
            <a:rect l="l" t="t" r="r" b="b"/>
            <a:pathLst>
              <a:path w="116508" h="116508">
                <a:moveTo>
                  <a:pt x="0" y="0"/>
                </a:moveTo>
                <a:lnTo>
                  <a:pt x="116509" y="0"/>
                </a:lnTo>
                <a:lnTo>
                  <a:pt x="116509" y="116508"/>
                </a:lnTo>
                <a:lnTo>
                  <a:pt x="0" y="116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5487082" y="4996435"/>
            <a:ext cx="116508" cy="116508"/>
          </a:xfrm>
          <a:custGeom>
            <a:avLst/>
            <a:gdLst/>
            <a:ahLst/>
            <a:cxnLst/>
            <a:rect l="l" t="t" r="r" b="b"/>
            <a:pathLst>
              <a:path w="116508" h="116508">
                <a:moveTo>
                  <a:pt x="0" y="0"/>
                </a:moveTo>
                <a:lnTo>
                  <a:pt x="116508" y="0"/>
                </a:lnTo>
                <a:lnTo>
                  <a:pt x="116508" y="116509"/>
                </a:lnTo>
                <a:lnTo>
                  <a:pt x="0" y="1165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17"/>
          <p:cNvSpPr/>
          <p:nvPr/>
        </p:nvSpPr>
        <p:spPr>
          <a:xfrm>
            <a:off x="0" y="0"/>
            <a:ext cx="18318491" cy="3080483"/>
          </a:xfrm>
          <a:custGeom>
            <a:avLst/>
            <a:gdLst/>
            <a:ahLst/>
            <a:cxnLst/>
            <a:rect l="l" t="t" r="r" b="b"/>
            <a:pathLst>
              <a:path w="18318491" h="3080483">
                <a:moveTo>
                  <a:pt x="0" y="0"/>
                </a:moveTo>
                <a:lnTo>
                  <a:pt x="18318491" y="0"/>
                </a:lnTo>
                <a:lnTo>
                  <a:pt x="18318491" y="3080483"/>
                </a:lnTo>
                <a:lnTo>
                  <a:pt x="0" y="3080483"/>
                </a:lnTo>
                <a:lnTo>
                  <a:pt x="0" y="0"/>
                </a:lnTo>
                <a:close/>
              </a:path>
            </a:pathLst>
          </a:custGeom>
          <a:blipFill>
            <a:blip r:embed="rId7"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18" name="Freeform 18"/>
          <p:cNvSpPr/>
          <p:nvPr/>
        </p:nvSpPr>
        <p:spPr>
          <a:xfrm>
            <a:off x="4789103" y="2648645"/>
            <a:ext cx="228028" cy="228028"/>
          </a:xfrm>
          <a:custGeom>
            <a:avLst/>
            <a:gdLst/>
            <a:ahLst/>
            <a:cxnLst/>
            <a:rect l="l" t="t" r="r" b="b"/>
            <a:pathLst>
              <a:path w="228028" h="228028">
                <a:moveTo>
                  <a:pt x="0" y="0"/>
                </a:moveTo>
                <a:lnTo>
                  <a:pt x="228028" y="0"/>
                </a:lnTo>
                <a:lnTo>
                  <a:pt x="228028" y="228029"/>
                </a:lnTo>
                <a:lnTo>
                  <a:pt x="0" y="22802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9" name="Freeform 19"/>
          <p:cNvSpPr/>
          <p:nvPr/>
        </p:nvSpPr>
        <p:spPr>
          <a:xfrm>
            <a:off x="8883065" y="6285075"/>
            <a:ext cx="116508" cy="116508"/>
          </a:xfrm>
          <a:custGeom>
            <a:avLst/>
            <a:gdLst/>
            <a:ahLst/>
            <a:cxnLst/>
            <a:rect l="l" t="t" r="r" b="b"/>
            <a:pathLst>
              <a:path w="116508" h="116508">
                <a:moveTo>
                  <a:pt x="0" y="0"/>
                </a:moveTo>
                <a:lnTo>
                  <a:pt x="116508" y="0"/>
                </a:lnTo>
                <a:lnTo>
                  <a:pt x="116508" y="116508"/>
                </a:lnTo>
                <a:lnTo>
                  <a:pt x="0" y="116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Freeform 20"/>
          <p:cNvSpPr/>
          <p:nvPr/>
        </p:nvSpPr>
        <p:spPr>
          <a:xfrm>
            <a:off x="9167314" y="4861822"/>
            <a:ext cx="116508" cy="116508"/>
          </a:xfrm>
          <a:custGeom>
            <a:avLst/>
            <a:gdLst/>
            <a:ahLst/>
            <a:cxnLst/>
            <a:rect l="l" t="t" r="r" b="b"/>
            <a:pathLst>
              <a:path w="116508" h="116508">
                <a:moveTo>
                  <a:pt x="0" y="0"/>
                </a:moveTo>
                <a:lnTo>
                  <a:pt x="116508" y="0"/>
                </a:lnTo>
                <a:lnTo>
                  <a:pt x="116508" y="116509"/>
                </a:lnTo>
                <a:lnTo>
                  <a:pt x="0" y="1165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1" name="Freeform 21"/>
          <p:cNvSpPr/>
          <p:nvPr/>
        </p:nvSpPr>
        <p:spPr>
          <a:xfrm>
            <a:off x="9319714" y="5014222"/>
            <a:ext cx="116508" cy="116508"/>
          </a:xfrm>
          <a:custGeom>
            <a:avLst/>
            <a:gdLst/>
            <a:ahLst/>
            <a:cxnLst/>
            <a:rect l="l" t="t" r="r" b="b"/>
            <a:pathLst>
              <a:path w="116508" h="116508">
                <a:moveTo>
                  <a:pt x="0" y="0"/>
                </a:moveTo>
                <a:lnTo>
                  <a:pt x="116508" y="0"/>
                </a:lnTo>
                <a:lnTo>
                  <a:pt x="116508" y="116509"/>
                </a:lnTo>
                <a:lnTo>
                  <a:pt x="0" y="1165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2" name="Freeform 22"/>
          <p:cNvSpPr/>
          <p:nvPr/>
        </p:nvSpPr>
        <p:spPr>
          <a:xfrm>
            <a:off x="9472114" y="5166622"/>
            <a:ext cx="116508" cy="116508"/>
          </a:xfrm>
          <a:custGeom>
            <a:avLst/>
            <a:gdLst/>
            <a:ahLst/>
            <a:cxnLst/>
            <a:rect l="l" t="t" r="r" b="b"/>
            <a:pathLst>
              <a:path w="116508" h="116508">
                <a:moveTo>
                  <a:pt x="0" y="0"/>
                </a:moveTo>
                <a:lnTo>
                  <a:pt x="116508" y="0"/>
                </a:lnTo>
                <a:lnTo>
                  <a:pt x="116508" y="116509"/>
                </a:lnTo>
                <a:lnTo>
                  <a:pt x="0" y="1165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3" name="Freeform 23"/>
          <p:cNvSpPr/>
          <p:nvPr/>
        </p:nvSpPr>
        <p:spPr>
          <a:xfrm>
            <a:off x="9624514" y="5319022"/>
            <a:ext cx="116508" cy="116508"/>
          </a:xfrm>
          <a:custGeom>
            <a:avLst/>
            <a:gdLst/>
            <a:ahLst/>
            <a:cxnLst/>
            <a:rect l="l" t="t" r="r" b="b"/>
            <a:pathLst>
              <a:path w="116508" h="116508">
                <a:moveTo>
                  <a:pt x="0" y="0"/>
                </a:moveTo>
                <a:lnTo>
                  <a:pt x="116508" y="0"/>
                </a:lnTo>
                <a:lnTo>
                  <a:pt x="116508" y="116509"/>
                </a:lnTo>
                <a:lnTo>
                  <a:pt x="0" y="1165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4" name="Freeform 24"/>
          <p:cNvSpPr/>
          <p:nvPr/>
        </p:nvSpPr>
        <p:spPr>
          <a:xfrm>
            <a:off x="9776914" y="5471422"/>
            <a:ext cx="116508" cy="116508"/>
          </a:xfrm>
          <a:custGeom>
            <a:avLst/>
            <a:gdLst/>
            <a:ahLst/>
            <a:cxnLst/>
            <a:rect l="l" t="t" r="r" b="b"/>
            <a:pathLst>
              <a:path w="116508" h="116508">
                <a:moveTo>
                  <a:pt x="0" y="0"/>
                </a:moveTo>
                <a:lnTo>
                  <a:pt x="116508" y="0"/>
                </a:lnTo>
                <a:lnTo>
                  <a:pt x="116508" y="116509"/>
                </a:lnTo>
                <a:lnTo>
                  <a:pt x="0" y="1165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5" name="Freeform 25"/>
          <p:cNvSpPr/>
          <p:nvPr/>
        </p:nvSpPr>
        <p:spPr>
          <a:xfrm>
            <a:off x="9929314" y="5623822"/>
            <a:ext cx="116508" cy="116508"/>
          </a:xfrm>
          <a:custGeom>
            <a:avLst/>
            <a:gdLst/>
            <a:ahLst/>
            <a:cxnLst/>
            <a:rect l="l" t="t" r="r" b="b"/>
            <a:pathLst>
              <a:path w="116508" h="116508">
                <a:moveTo>
                  <a:pt x="0" y="0"/>
                </a:moveTo>
                <a:lnTo>
                  <a:pt x="116508" y="0"/>
                </a:lnTo>
                <a:lnTo>
                  <a:pt x="116508" y="116509"/>
                </a:lnTo>
                <a:lnTo>
                  <a:pt x="0" y="1165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6" name="Freeform 26">
            <a:hlinkClick r:id="rId8" tooltip="https://www.canva.com/design/DAGFJGxohWk/hgmBGCh8xgnN5gbWAAoK9A/edit"/>
          </p:cNvPr>
          <p:cNvSpPr/>
          <p:nvPr/>
        </p:nvSpPr>
        <p:spPr>
          <a:xfrm>
            <a:off x="2154955" y="503560"/>
            <a:ext cx="13978089" cy="8229600"/>
          </a:xfrm>
          <a:custGeom>
            <a:avLst/>
            <a:gdLst/>
            <a:ahLst/>
            <a:cxnLst/>
            <a:rect l="l" t="t" r="r" b="b"/>
            <a:pathLst>
              <a:path w="13978089" h="8229600">
                <a:moveTo>
                  <a:pt x="0" y="0"/>
                </a:moveTo>
                <a:lnTo>
                  <a:pt x="13978090" y="0"/>
                </a:lnTo>
                <a:lnTo>
                  <a:pt x="13978090" y="8229600"/>
                </a:lnTo>
                <a:lnTo>
                  <a:pt x="0" y="8229600"/>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US"/>
          </a:p>
        </p:txBody>
      </p:sp>
      <p:sp>
        <p:nvSpPr>
          <p:cNvPr id="27" name="Freeform 27"/>
          <p:cNvSpPr/>
          <p:nvPr/>
        </p:nvSpPr>
        <p:spPr>
          <a:xfrm>
            <a:off x="13214231" y="503560"/>
            <a:ext cx="2873060" cy="981892"/>
          </a:xfrm>
          <a:custGeom>
            <a:avLst/>
            <a:gdLst/>
            <a:ahLst/>
            <a:cxnLst/>
            <a:rect l="l" t="t" r="r" b="b"/>
            <a:pathLst>
              <a:path w="2873060" h="981892">
                <a:moveTo>
                  <a:pt x="0" y="0"/>
                </a:moveTo>
                <a:lnTo>
                  <a:pt x="2873060" y="0"/>
                </a:lnTo>
                <a:lnTo>
                  <a:pt x="2873060" y="981892"/>
                </a:lnTo>
                <a:lnTo>
                  <a:pt x="0" y="98189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28" name="Freeform 28"/>
          <p:cNvSpPr/>
          <p:nvPr/>
        </p:nvSpPr>
        <p:spPr>
          <a:xfrm>
            <a:off x="4686169" y="4244544"/>
            <a:ext cx="513309" cy="513309"/>
          </a:xfrm>
          <a:custGeom>
            <a:avLst/>
            <a:gdLst/>
            <a:ahLst/>
            <a:cxnLst/>
            <a:rect l="l" t="t" r="r" b="b"/>
            <a:pathLst>
              <a:path w="513309" h="513309">
                <a:moveTo>
                  <a:pt x="0" y="0"/>
                </a:moveTo>
                <a:lnTo>
                  <a:pt x="513309" y="0"/>
                </a:lnTo>
                <a:lnTo>
                  <a:pt x="513309" y="513308"/>
                </a:lnTo>
                <a:lnTo>
                  <a:pt x="0" y="51330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9" name="Freeform 29"/>
          <p:cNvSpPr/>
          <p:nvPr/>
        </p:nvSpPr>
        <p:spPr>
          <a:xfrm>
            <a:off x="4474916" y="3452463"/>
            <a:ext cx="231574" cy="231574"/>
          </a:xfrm>
          <a:custGeom>
            <a:avLst/>
            <a:gdLst/>
            <a:ahLst/>
            <a:cxnLst/>
            <a:rect l="l" t="t" r="r" b="b"/>
            <a:pathLst>
              <a:path w="231574" h="231574">
                <a:moveTo>
                  <a:pt x="0" y="0"/>
                </a:moveTo>
                <a:lnTo>
                  <a:pt x="231574" y="0"/>
                </a:lnTo>
                <a:lnTo>
                  <a:pt x="231574" y="231574"/>
                </a:lnTo>
                <a:lnTo>
                  <a:pt x="0" y="2315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0" name="Freeform 30"/>
          <p:cNvSpPr/>
          <p:nvPr/>
        </p:nvSpPr>
        <p:spPr>
          <a:xfrm>
            <a:off x="6120611" y="5260121"/>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1" name="Freeform 31"/>
          <p:cNvSpPr/>
          <p:nvPr/>
        </p:nvSpPr>
        <p:spPr>
          <a:xfrm>
            <a:off x="5999403" y="5827855"/>
            <a:ext cx="119641" cy="119641"/>
          </a:xfrm>
          <a:custGeom>
            <a:avLst/>
            <a:gdLst/>
            <a:ahLst/>
            <a:cxnLst/>
            <a:rect l="l" t="t" r="r" b="b"/>
            <a:pathLst>
              <a:path w="119641" h="119641">
                <a:moveTo>
                  <a:pt x="0" y="0"/>
                </a:moveTo>
                <a:lnTo>
                  <a:pt x="119641" y="0"/>
                </a:lnTo>
                <a:lnTo>
                  <a:pt x="119641" y="119642"/>
                </a:lnTo>
                <a:lnTo>
                  <a:pt x="0" y="1196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2" name="Freeform 32"/>
          <p:cNvSpPr/>
          <p:nvPr/>
        </p:nvSpPr>
        <p:spPr>
          <a:xfrm>
            <a:off x="5732618" y="6040076"/>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3" name="Freeform 33"/>
          <p:cNvSpPr/>
          <p:nvPr/>
        </p:nvSpPr>
        <p:spPr>
          <a:xfrm>
            <a:off x="5792438" y="6281942"/>
            <a:ext cx="119641" cy="119641"/>
          </a:xfrm>
          <a:custGeom>
            <a:avLst/>
            <a:gdLst/>
            <a:ahLst/>
            <a:cxnLst/>
            <a:rect l="l" t="t" r="r" b="b"/>
            <a:pathLst>
              <a:path w="119641" h="119641">
                <a:moveTo>
                  <a:pt x="0" y="0"/>
                </a:moveTo>
                <a:lnTo>
                  <a:pt x="119642" y="0"/>
                </a:lnTo>
                <a:lnTo>
                  <a:pt x="119642"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4" name="Freeform 34"/>
          <p:cNvSpPr/>
          <p:nvPr/>
        </p:nvSpPr>
        <p:spPr>
          <a:xfrm>
            <a:off x="6761403" y="6249604"/>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5" name="Freeform 35"/>
          <p:cNvSpPr/>
          <p:nvPr/>
        </p:nvSpPr>
        <p:spPr>
          <a:xfrm>
            <a:off x="6232299" y="6649676"/>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6" name="Freeform 36"/>
          <p:cNvSpPr/>
          <p:nvPr/>
        </p:nvSpPr>
        <p:spPr>
          <a:xfrm>
            <a:off x="6495781" y="6834726"/>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7" name="Freeform 37"/>
          <p:cNvSpPr/>
          <p:nvPr/>
        </p:nvSpPr>
        <p:spPr>
          <a:xfrm>
            <a:off x="6615422" y="7259167"/>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8" name="Freeform 38"/>
          <p:cNvSpPr/>
          <p:nvPr/>
        </p:nvSpPr>
        <p:spPr>
          <a:xfrm>
            <a:off x="6232299" y="7164783"/>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9" name="Freeform 39"/>
          <p:cNvSpPr/>
          <p:nvPr/>
        </p:nvSpPr>
        <p:spPr>
          <a:xfrm>
            <a:off x="6000970" y="6954367"/>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0" name="Freeform 40"/>
          <p:cNvSpPr/>
          <p:nvPr/>
        </p:nvSpPr>
        <p:spPr>
          <a:xfrm>
            <a:off x="6229166" y="5707414"/>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1" name="Freeform 41"/>
          <p:cNvSpPr/>
          <p:nvPr/>
        </p:nvSpPr>
        <p:spPr>
          <a:xfrm>
            <a:off x="8639314" y="3765805"/>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2" name="Freeform 42"/>
          <p:cNvSpPr/>
          <p:nvPr/>
        </p:nvSpPr>
        <p:spPr>
          <a:xfrm>
            <a:off x="8363590" y="3765805"/>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3" name="Freeform 43"/>
          <p:cNvSpPr/>
          <p:nvPr/>
        </p:nvSpPr>
        <p:spPr>
          <a:xfrm>
            <a:off x="9686583" y="3214434"/>
            <a:ext cx="119641" cy="119641"/>
          </a:xfrm>
          <a:custGeom>
            <a:avLst/>
            <a:gdLst/>
            <a:ahLst/>
            <a:cxnLst/>
            <a:rect l="l" t="t" r="r" b="b"/>
            <a:pathLst>
              <a:path w="119641" h="119641">
                <a:moveTo>
                  <a:pt x="0" y="0"/>
                </a:moveTo>
                <a:lnTo>
                  <a:pt x="119641" y="0"/>
                </a:lnTo>
                <a:lnTo>
                  <a:pt x="119641" y="119642"/>
                </a:lnTo>
                <a:lnTo>
                  <a:pt x="0" y="1196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4" name="Freeform 44"/>
          <p:cNvSpPr/>
          <p:nvPr/>
        </p:nvSpPr>
        <p:spPr>
          <a:xfrm>
            <a:off x="9047673" y="3332822"/>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5" name="Freeform 45"/>
          <p:cNvSpPr/>
          <p:nvPr/>
        </p:nvSpPr>
        <p:spPr>
          <a:xfrm>
            <a:off x="8579493" y="4365503"/>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6" name="Freeform 46"/>
          <p:cNvSpPr/>
          <p:nvPr/>
        </p:nvSpPr>
        <p:spPr>
          <a:xfrm>
            <a:off x="8764652" y="4093370"/>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7" name="Freeform 47"/>
          <p:cNvSpPr/>
          <p:nvPr/>
        </p:nvSpPr>
        <p:spPr>
          <a:xfrm>
            <a:off x="9107493" y="3896426"/>
            <a:ext cx="108662" cy="108662"/>
          </a:xfrm>
          <a:custGeom>
            <a:avLst/>
            <a:gdLst/>
            <a:ahLst/>
            <a:cxnLst/>
            <a:rect l="l" t="t" r="r" b="b"/>
            <a:pathLst>
              <a:path w="108662" h="108662">
                <a:moveTo>
                  <a:pt x="0" y="0"/>
                </a:moveTo>
                <a:lnTo>
                  <a:pt x="108662" y="0"/>
                </a:lnTo>
                <a:lnTo>
                  <a:pt x="108662" y="108661"/>
                </a:lnTo>
                <a:lnTo>
                  <a:pt x="0" y="1086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8" name="Freeform 48"/>
          <p:cNvSpPr/>
          <p:nvPr/>
        </p:nvSpPr>
        <p:spPr>
          <a:xfrm>
            <a:off x="10368568" y="5043848"/>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9" name="Freeform 49"/>
          <p:cNvSpPr/>
          <p:nvPr/>
        </p:nvSpPr>
        <p:spPr>
          <a:xfrm>
            <a:off x="9036693" y="5620689"/>
            <a:ext cx="119641" cy="119641"/>
          </a:xfrm>
          <a:custGeom>
            <a:avLst/>
            <a:gdLst/>
            <a:ahLst/>
            <a:cxnLst/>
            <a:rect l="l" t="t" r="r" b="b"/>
            <a:pathLst>
              <a:path w="119641" h="119641">
                <a:moveTo>
                  <a:pt x="0" y="0"/>
                </a:moveTo>
                <a:lnTo>
                  <a:pt x="119641" y="0"/>
                </a:lnTo>
                <a:lnTo>
                  <a:pt x="119641" y="119642"/>
                </a:lnTo>
                <a:lnTo>
                  <a:pt x="0" y="1196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0" name="Freeform 50"/>
          <p:cNvSpPr/>
          <p:nvPr/>
        </p:nvSpPr>
        <p:spPr>
          <a:xfrm>
            <a:off x="8939753" y="3896426"/>
            <a:ext cx="59821" cy="59821"/>
          </a:xfrm>
          <a:custGeom>
            <a:avLst/>
            <a:gdLst/>
            <a:ahLst/>
            <a:cxnLst/>
            <a:rect l="l" t="t" r="r" b="b"/>
            <a:pathLst>
              <a:path w="59821" h="59821">
                <a:moveTo>
                  <a:pt x="0" y="0"/>
                </a:moveTo>
                <a:lnTo>
                  <a:pt x="59820" y="0"/>
                </a:lnTo>
                <a:lnTo>
                  <a:pt x="59820" y="59820"/>
                </a:lnTo>
                <a:lnTo>
                  <a:pt x="0" y="598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51" name="Freeform 51"/>
          <p:cNvSpPr/>
          <p:nvPr/>
        </p:nvSpPr>
        <p:spPr>
          <a:xfrm>
            <a:off x="8969663" y="3795715"/>
            <a:ext cx="59821" cy="59821"/>
          </a:xfrm>
          <a:custGeom>
            <a:avLst/>
            <a:gdLst/>
            <a:ahLst/>
            <a:cxnLst/>
            <a:rect l="l" t="t" r="r" b="b"/>
            <a:pathLst>
              <a:path w="59821" h="59821">
                <a:moveTo>
                  <a:pt x="0" y="0"/>
                </a:moveTo>
                <a:lnTo>
                  <a:pt x="59821" y="0"/>
                </a:lnTo>
                <a:lnTo>
                  <a:pt x="59821" y="59821"/>
                </a:lnTo>
                <a:lnTo>
                  <a:pt x="0" y="598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2" name="Freeform 52"/>
          <p:cNvSpPr/>
          <p:nvPr/>
        </p:nvSpPr>
        <p:spPr>
          <a:xfrm>
            <a:off x="9275975" y="4035996"/>
            <a:ext cx="59821" cy="59821"/>
          </a:xfrm>
          <a:custGeom>
            <a:avLst/>
            <a:gdLst/>
            <a:ahLst/>
            <a:cxnLst/>
            <a:rect l="l" t="t" r="r" b="b"/>
            <a:pathLst>
              <a:path w="59821" h="59821">
                <a:moveTo>
                  <a:pt x="0" y="0"/>
                </a:moveTo>
                <a:lnTo>
                  <a:pt x="59821" y="0"/>
                </a:lnTo>
                <a:lnTo>
                  <a:pt x="59821" y="59820"/>
                </a:lnTo>
                <a:lnTo>
                  <a:pt x="0" y="598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3" name="Freeform 53"/>
          <p:cNvSpPr/>
          <p:nvPr/>
        </p:nvSpPr>
        <p:spPr>
          <a:xfrm>
            <a:off x="9275975" y="4133916"/>
            <a:ext cx="59821" cy="59821"/>
          </a:xfrm>
          <a:custGeom>
            <a:avLst/>
            <a:gdLst/>
            <a:ahLst/>
            <a:cxnLst/>
            <a:rect l="l" t="t" r="r" b="b"/>
            <a:pathLst>
              <a:path w="59821" h="59821">
                <a:moveTo>
                  <a:pt x="0" y="0"/>
                </a:moveTo>
                <a:lnTo>
                  <a:pt x="59821" y="0"/>
                </a:lnTo>
                <a:lnTo>
                  <a:pt x="59821" y="59821"/>
                </a:lnTo>
                <a:lnTo>
                  <a:pt x="0" y="598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4" name="Freeform 54"/>
          <p:cNvSpPr/>
          <p:nvPr/>
        </p:nvSpPr>
        <p:spPr>
          <a:xfrm>
            <a:off x="9470547" y="4063460"/>
            <a:ext cx="59821" cy="59821"/>
          </a:xfrm>
          <a:custGeom>
            <a:avLst/>
            <a:gdLst/>
            <a:ahLst/>
            <a:cxnLst/>
            <a:rect l="l" t="t" r="r" b="b"/>
            <a:pathLst>
              <a:path w="59821" h="59821">
                <a:moveTo>
                  <a:pt x="0" y="0"/>
                </a:moveTo>
                <a:lnTo>
                  <a:pt x="59821" y="0"/>
                </a:lnTo>
                <a:lnTo>
                  <a:pt x="59821" y="59820"/>
                </a:lnTo>
                <a:lnTo>
                  <a:pt x="0" y="598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5" name="Freeform 55"/>
          <p:cNvSpPr/>
          <p:nvPr/>
        </p:nvSpPr>
        <p:spPr>
          <a:xfrm>
            <a:off x="9626762" y="4245770"/>
            <a:ext cx="59821" cy="59821"/>
          </a:xfrm>
          <a:custGeom>
            <a:avLst/>
            <a:gdLst/>
            <a:ahLst/>
            <a:cxnLst/>
            <a:rect l="l" t="t" r="r" b="b"/>
            <a:pathLst>
              <a:path w="59821" h="59821">
                <a:moveTo>
                  <a:pt x="0" y="0"/>
                </a:moveTo>
                <a:lnTo>
                  <a:pt x="59821" y="0"/>
                </a:lnTo>
                <a:lnTo>
                  <a:pt x="59821" y="59820"/>
                </a:lnTo>
                <a:lnTo>
                  <a:pt x="0" y="598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6" name="Freeform 56"/>
          <p:cNvSpPr/>
          <p:nvPr/>
        </p:nvSpPr>
        <p:spPr>
          <a:xfrm>
            <a:off x="9406312" y="4215860"/>
            <a:ext cx="59821" cy="59821"/>
          </a:xfrm>
          <a:custGeom>
            <a:avLst/>
            <a:gdLst/>
            <a:ahLst/>
            <a:cxnLst/>
            <a:rect l="l" t="t" r="r" b="b"/>
            <a:pathLst>
              <a:path w="59821" h="59821">
                <a:moveTo>
                  <a:pt x="0" y="0"/>
                </a:moveTo>
                <a:lnTo>
                  <a:pt x="59820" y="0"/>
                </a:lnTo>
                <a:lnTo>
                  <a:pt x="59820" y="59820"/>
                </a:lnTo>
                <a:lnTo>
                  <a:pt x="0" y="598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7" name="Freeform 57"/>
          <p:cNvSpPr/>
          <p:nvPr/>
        </p:nvSpPr>
        <p:spPr>
          <a:xfrm>
            <a:off x="10015912" y="4773658"/>
            <a:ext cx="59821" cy="59821"/>
          </a:xfrm>
          <a:custGeom>
            <a:avLst/>
            <a:gdLst/>
            <a:ahLst/>
            <a:cxnLst/>
            <a:rect l="l" t="t" r="r" b="b"/>
            <a:pathLst>
              <a:path w="59821" h="59821">
                <a:moveTo>
                  <a:pt x="0" y="0"/>
                </a:moveTo>
                <a:lnTo>
                  <a:pt x="59820" y="0"/>
                </a:lnTo>
                <a:lnTo>
                  <a:pt x="59820" y="59820"/>
                </a:lnTo>
                <a:lnTo>
                  <a:pt x="0" y="598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8" name="Freeform 58"/>
          <p:cNvSpPr/>
          <p:nvPr/>
        </p:nvSpPr>
        <p:spPr>
          <a:xfrm>
            <a:off x="9553714" y="4426890"/>
            <a:ext cx="59821" cy="59821"/>
          </a:xfrm>
          <a:custGeom>
            <a:avLst/>
            <a:gdLst/>
            <a:ahLst/>
            <a:cxnLst/>
            <a:rect l="l" t="t" r="r" b="b"/>
            <a:pathLst>
              <a:path w="59821" h="59821">
                <a:moveTo>
                  <a:pt x="0" y="0"/>
                </a:moveTo>
                <a:lnTo>
                  <a:pt x="59820" y="0"/>
                </a:lnTo>
                <a:lnTo>
                  <a:pt x="59820" y="59820"/>
                </a:lnTo>
                <a:lnTo>
                  <a:pt x="0" y="598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9" name="Freeform 59"/>
          <p:cNvSpPr/>
          <p:nvPr/>
        </p:nvSpPr>
        <p:spPr>
          <a:xfrm>
            <a:off x="10116753" y="4797499"/>
            <a:ext cx="50407" cy="50407"/>
          </a:xfrm>
          <a:custGeom>
            <a:avLst/>
            <a:gdLst/>
            <a:ahLst/>
            <a:cxnLst/>
            <a:rect l="l" t="t" r="r" b="b"/>
            <a:pathLst>
              <a:path w="50407" h="50407">
                <a:moveTo>
                  <a:pt x="0" y="0"/>
                </a:moveTo>
                <a:lnTo>
                  <a:pt x="50407" y="0"/>
                </a:lnTo>
                <a:lnTo>
                  <a:pt x="50407" y="50408"/>
                </a:lnTo>
                <a:lnTo>
                  <a:pt x="0" y="5040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60" name="Freeform 60"/>
          <p:cNvSpPr/>
          <p:nvPr/>
        </p:nvSpPr>
        <p:spPr>
          <a:xfrm>
            <a:off x="8483231" y="5680510"/>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1" name="Freeform 61"/>
          <p:cNvSpPr/>
          <p:nvPr/>
        </p:nvSpPr>
        <p:spPr>
          <a:xfrm>
            <a:off x="8149784" y="5405694"/>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2" name="Freeform 62"/>
          <p:cNvSpPr/>
          <p:nvPr/>
        </p:nvSpPr>
        <p:spPr>
          <a:xfrm>
            <a:off x="10801063" y="5192117"/>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3" name="Freeform 63"/>
          <p:cNvSpPr/>
          <p:nvPr/>
        </p:nvSpPr>
        <p:spPr>
          <a:xfrm>
            <a:off x="10167160" y="5641843"/>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4" name="Freeform 64"/>
          <p:cNvSpPr/>
          <p:nvPr/>
        </p:nvSpPr>
        <p:spPr>
          <a:xfrm>
            <a:off x="9806224" y="4952835"/>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5" name="Freeform 65"/>
          <p:cNvSpPr/>
          <p:nvPr/>
        </p:nvSpPr>
        <p:spPr>
          <a:xfrm>
            <a:off x="10116753" y="5920435"/>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6" name="Freeform 66"/>
          <p:cNvSpPr/>
          <p:nvPr/>
        </p:nvSpPr>
        <p:spPr>
          <a:xfrm>
            <a:off x="9583624" y="7139526"/>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7" name="Freeform 67"/>
          <p:cNvSpPr/>
          <p:nvPr/>
        </p:nvSpPr>
        <p:spPr>
          <a:xfrm>
            <a:off x="9741022" y="7014188"/>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8" name="Freeform 68"/>
          <p:cNvSpPr/>
          <p:nvPr/>
        </p:nvSpPr>
        <p:spPr>
          <a:xfrm>
            <a:off x="9997112" y="6649676"/>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9" name="Freeform 69"/>
          <p:cNvSpPr/>
          <p:nvPr/>
        </p:nvSpPr>
        <p:spPr>
          <a:xfrm>
            <a:off x="9686583" y="6530035"/>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0" name="Freeform 70"/>
          <p:cNvSpPr/>
          <p:nvPr/>
        </p:nvSpPr>
        <p:spPr>
          <a:xfrm>
            <a:off x="11212688" y="4876794"/>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1" name="Freeform 71"/>
          <p:cNvSpPr/>
          <p:nvPr/>
        </p:nvSpPr>
        <p:spPr>
          <a:xfrm>
            <a:off x="11694450" y="5014222"/>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2" name="Freeform 72"/>
          <p:cNvSpPr/>
          <p:nvPr/>
        </p:nvSpPr>
        <p:spPr>
          <a:xfrm>
            <a:off x="11814091" y="4876794"/>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3" name="Freeform 73"/>
          <p:cNvSpPr/>
          <p:nvPr/>
        </p:nvSpPr>
        <p:spPr>
          <a:xfrm>
            <a:off x="12087705" y="5043848"/>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4" name="Freeform 74"/>
          <p:cNvSpPr/>
          <p:nvPr/>
        </p:nvSpPr>
        <p:spPr>
          <a:xfrm>
            <a:off x="13889427" y="4543398"/>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5" name="Freeform 75"/>
          <p:cNvSpPr/>
          <p:nvPr/>
        </p:nvSpPr>
        <p:spPr>
          <a:xfrm>
            <a:off x="12715326" y="4618360"/>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6" name="Freeform 76"/>
          <p:cNvSpPr/>
          <p:nvPr/>
        </p:nvSpPr>
        <p:spPr>
          <a:xfrm>
            <a:off x="12675828" y="5495351"/>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7" name="Freeform 77"/>
          <p:cNvSpPr/>
          <p:nvPr/>
        </p:nvSpPr>
        <p:spPr>
          <a:xfrm>
            <a:off x="13214231" y="5072476"/>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8" name="Freeform 78"/>
          <p:cNvSpPr/>
          <p:nvPr/>
        </p:nvSpPr>
        <p:spPr>
          <a:xfrm>
            <a:off x="12870365" y="5860614"/>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9" name="Freeform 79"/>
          <p:cNvSpPr/>
          <p:nvPr/>
        </p:nvSpPr>
        <p:spPr>
          <a:xfrm>
            <a:off x="13769786" y="6894547"/>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0" name="Freeform 80"/>
          <p:cNvSpPr/>
          <p:nvPr/>
        </p:nvSpPr>
        <p:spPr>
          <a:xfrm>
            <a:off x="15140338" y="7741743"/>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1" name="Freeform 81"/>
          <p:cNvSpPr/>
          <p:nvPr/>
        </p:nvSpPr>
        <p:spPr>
          <a:xfrm>
            <a:off x="14179899" y="5375710"/>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2" name="Freeform 82"/>
          <p:cNvSpPr/>
          <p:nvPr/>
        </p:nvSpPr>
        <p:spPr>
          <a:xfrm>
            <a:off x="15917264" y="6649676"/>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3" name="Freeform 83"/>
          <p:cNvSpPr/>
          <p:nvPr/>
        </p:nvSpPr>
        <p:spPr>
          <a:xfrm>
            <a:off x="9107493" y="4163827"/>
            <a:ext cx="59821" cy="59821"/>
          </a:xfrm>
          <a:custGeom>
            <a:avLst/>
            <a:gdLst/>
            <a:ahLst/>
            <a:cxnLst/>
            <a:rect l="l" t="t" r="r" b="b"/>
            <a:pathLst>
              <a:path w="59821" h="59821">
                <a:moveTo>
                  <a:pt x="0" y="0"/>
                </a:moveTo>
                <a:lnTo>
                  <a:pt x="59821" y="0"/>
                </a:lnTo>
                <a:lnTo>
                  <a:pt x="59821" y="59820"/>
                </a:lnTo>
                <a:lnTo>
                  <a:pt x="0" y="598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4" name="Freeform 84"/>
          <p:cNvSpPr/>
          <p:nvPr/>
        </p:nvSpPr>
        <p:spPr>
          <a:xfrm>
            <a:off x="4883003" y="5130731"/>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5" name="Freeform 85"/>
          <p:cNvSpPr/>
          <p:nvPr/>
        </p:nvSpPr>
        <p:spPr>
          <a:xfrm>
            <a:off x="5543770" y="5582023"/>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6" name="Freeform 86"/>
          <p:cNvSpPr/>
          <p:nvPr/>
        </p:nvSpPr>
        <p:spPr>
          <a:xfrm>
            <a:off x="6229166" y="5708214"/>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7" name="Freeform 87"/>
          <p:cNvSpPr/>
          <p:nvPr/>
        </p:nvSpPr>
        <p:spPr>
          <a:xfrm>
            <a:off x="6002536" y="5827055"/>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8" name="Freeform 88"/>
          <p:cNvSpPr/>
          <p:nvPr/>
        </p:nvSpPr>
        <p:spPr>
          <a:xfrm>
            <a:off x="5792438" y="6281942"/>
            <a:ext cx="119641" cy="119641"/>
          </a:xfrm>
          <a:custGeom>
            <a:avLst/>
            <a:gdLst/>
            <a:ahLst/>
            <a:cxnLst/>
            <a:rect l="l" t="t" r="r" b="b"/>
            <a:pathLst>
              <a:path w="119641" h="119641">
                <a:moveTo>
                  <a:pt x="0" y="0"/>
                </a:moveTo>
                <a:lnTo>
                  <a:pt x="119642" y="0"/>
                </a:lnTo>
                <a:lnTo>
                  <a:pt x="119642"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9" name="Freeform 89"/>
          <p:cNvSpPr/>
          <p:nvPr/>
        </p:nvSpPr>
        <p:spPr>
          <a:xfrm>
            <a:off x="5732618" y="6038510"/>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0" name="Freeform 90"/>
          <p:cNvSpPr/>
          <p:nvPr/>
        </p:nvSpPr>
        <p:spPr>
          <a:xfrm>
            <a:off x="5944838" y="6434342"/>
            <a:ext cx="119641" cy="119641"/>
          </a:xfrm>
          <a:custGeom>
            <a:avLst/>
            <a:gdLst/>
            <a:ahLst/>
            <a:cxnLst/>
            <a:rect l="l" t="t" r="r" b="b"/>
            <a:pathLst>
              <a:path w="119641" h="119641">
                <a:moveTo>
                  <a:pt x="0" y="0"/>
                </a:moveTo>
                <a:lnTo>
                  <a:pt x="119642" y="0"/>
                </a:lnTo>
                <a:lnTo>
                  <a:pt x="119642"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1" name="Freeform 91"/>
          <p:cNvSpPr/>
          <p:nvPr/>
        </p:nvSpPr>
        <p:spPr>
          <a:xfrm>
            <a:off x="6761403" y="6251171"/>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2" name="Freeform 92"/>
          <p:cNvSpPr/>
          <p:nvPr/>
        </p:nvSpPr>
        <p:spPr>
          <a:xfrm>
            <a:off x="6229166" y="6649676"/>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3" name="Freeform 93"/>
          <p:cNvSpPr/>
          <p:nvPr/>
        </p:nvSpPr>
        <p:spPr>
          <a:xfrm>
            <a:off x="6495781" y="6834726"/>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4" name="Freeform 94"/>
          <p:cNvSpPr/>
          <p:nvPr/>
        </p:nvSpPr>
        <p:spPr>
          <a:xfrm>
            <a:off x="6615422" y="7259167"/>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5" name="Freeform 95"/>
          <p:cNvSpPr/>
          <p:nvPr/>
        </p:nvSpPr>
        <p:spPr>
          <a:xfrm>
            <a:off x="6229166" y="7164783"/>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6" name="Freeform 96"/>
          <p:cNvSpPr/>
          <p:nvPr/>
        </p:nvSpPr>
        <p:spPr>
          <a:xfrm>
            <a:off x="6002536" y="6954367"/>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7" name="Freeform 97"/>
          <p:cNvSpPr/>
          <p:nvPr/>
        </p:nvSpPr>
        <p:spPr>
          <a:xfrm>
            <a:off x="8639314" y="3765805"/>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8" name="Freeform 98"/>
          <p:cNvSpPr/>
          <p:nvPr/>
        </p:nvSpPr>
        <p:spPr>
          <a:xfrm>
            <a:off x="8363590" y="3765805"/>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9" name="Freeform 99"/>
          <p:cNvSpPr/>
          <p:nvPr/>
        </p:nvSpPr>
        <p:spPr>
          <a:xfrm>
            <a:off x="8579493" y="4367069"/>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0" name="Freeform 100"/>
          <p:cNvSpPr/>
          <p:nvPr/>
        </p:nvSpPr>
        <p:spPr>
          <a:xfrm>
            <a:off x="8764652" y="4093370"/>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1" name="Freeform 101"/>
          <p:cNvSpPr/>
          <p:nvPr/>
        </p:nvSpPr>
        <p:spPr>
          <a:xfrm>
            <a:off x="9105927" y="3890936"/>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2" name="Freeform 102"/>
          <p:cNvSpPr/>
          <p:nvPr/>
        </p:nvSpPr>
        <p:spPr>
          <a:xfrm>
            <a:off x="9806224" y="4954402"/>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3" name="Freeform 103"/>
          <p:cNvSpPr/>
          <p:nvPr/>
        </p:nvSpPr>
        <p:spPr>
          <a:xfrm>
            <a:off x="8969663" y="3795715"/>
            <a:ext cx="59821" cy="59821"/>
          </a:xfrm>
          <a:custGeom>
            <a:avLst/>
            <a:gdLst/>
            <a:ahLst/>
            <a:cxnLst/>
            <a:rect l="l" t="t" r="r" b="b"/>
            <a:pathLst>
              <a:path w="59821" h="59821">
                <a:moveTo>
                  <a:pt x="0" y="0"/>
                </a:moveTo>
                <a:lnTo>
                  <a:pt x="59821" y="0"/>
                </a:lnTo>
                <a:lnTo>
                  <a:pt x="59821" y="59821"/>
                </a:lnTo>
                <a:lnTo>
                  <a:pt x="0" y="598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4" name="Freeform 104"/>
          <p:cNvSpPr/>
          <p:nvPr/>
        </p:nvSpPr>
        <p:spPr>
          <a:xfrm>
            <a:off x="9107493" y="4163827"/>
            <a:ext cx="59821" cy="59821"/>
          </a:xfrm>
          <a:custGeom>
            <a:avLst/>
            <a:gdLst/>
            <a:ahLst/>
            <a:cxnLst/>
            <a:rect l="l" t="t" r="r" b="b"/>
            <a:pathLst>
              <a:path w="59821" h="59821">
                <a:moveTo>
                  <a:pt x="0" y="0"/>
                </a:moveTo>
                <a:lnTo>
                  <a:pt x="59821" y="0"/>
                </a:lnTo>
                <a:lnTo>
                  <a:pt x="59821" y="59820"/>
                </a:lnTo>
                <a:lnTo>
                  <a:pt x="0" y="598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5" name="Freeform 105"/>
          <p:cNvSpPr/>
          <p:nvPr/>
        </p:nvSpPr>
        <p:spPr>
          <a:xfrm>
            <a:off x="9275975" y="4035996"/>
            <a:ext cx="59821" cy="59821"/>
          </a:xfrm>
          <a:custGeom>
            <a:avLst/>
            <a:gdLst/>
            <a:ahLst/>
            <a:cxnLst/>
            <a:rect l="l" t="t" r="r" b="b"/>
            <a:pathLst>
              <a:path w="59821" h="59821">
                <a:moveTo>
                  <a:pt x="0" y="0"/>
                </a:moveTo>
                <a:lnTo>
                  <a:pt x="59821" y="0"/>
                </a:lnTo>
                <a:lnTo>
                  <a:pt x="59821" y="59820"/>
                </a:lnTo>
                <a:lnTo>
                  <a:pt x="0" y="598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6" name="Freeform 106"/>
          <p:cNvSpPr/>
          <p:nvPr/>
        </p:nvSpPr>
        <p:spPr>
          <a:xfrm>
            <a:off x="9274463" y="4133916"/>
            <a:ext cx="59821" cy="59821"/>
          </a:xfrm>
          <a:custGeom>
            <a:avLst/>
            <a:gdLst/>
            <a:ahLst/>
            <a:cxnLst/>
            <a:rect l="l" t="t" r="r" b="b"/>
            <a:pathLst>
              <a:path w="59821" h="59821">
                <a:moveTo>
                  <a:pt x="0" y="0"/>
                </a:moveTo>
                <a:lnTo>
                  <a:pt x="59821" y="0"/>
                </a:lnTo>
                <a:lnTo>
                  <a:pt x="59821" y="59821"/>
                </a:lnTo>
                <a:lnTo>
                  <a:pt x="0" y="598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7" name="Freeform 107"/>
          <p:cNvSpPr/>
          <p:nvPr/>
        </p:nvSpPr>
        <p:spPr>
          <a:xfrm>
            <a:off x="9470547" y="4065906"/>
            <a:ext cx="59821" cy="59821"/>
          </a:xfrm>
          <a:custGeom>
            <a:avLst/>
            <a:gdLst/>
            <a:ahLst/>
            <a:cxnLst/>
            <a:rect l="l" t="t" r="r" b="b"/>
            <a:pathLst>
              <a:path w="59821" h="59821">
                <a:moveTo>
                  <a:pt x="0" y="0"/>
                </a:moveTo>
                <a:lnTo>
                  <a:pt x="59821" y="0"/>
                </a:lnTo>
                <a:lnTo>
                  <a:pt x="59821" y="59821"/>
                </a:lnTo>
                <a:lnTo>
                  <a:pt x="0" y="598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8" name="Freeform 108"/>
          <p:cNvSpPr/>
          <p:nvPr/>
        </p:nvSpPr>
        <p:spPr>
          <a:xfrm>
            <a:off x="9626762" y="4245770"/>
            <a:ext cx="59821" cy="59821"/>
          </a:xfrm>
          <a:custGeom>
            <a:avLst/>
            <a:gdLst/>
            <a:ahLst/>
            <a:cxnLst/>
            <a:rect l="l" t="t" r="r" b="b"/>
            <a:pathLst>
              <a:path w="59821" h="59821">
                <a:moveTo>
                  <a:pt x="0" y="0"/>
                </a:moveTo>
                <a:lnTo>
                  <a:pt x="59821" y="0"/>
                </a:lnTo>
                <a:lnTo>
                  <a:pt x="59821" y="59820"/>
                </a:lnTo>
                <a:lnTo>
                  <a:pt x="0" y="598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9" name="Freeform 109"/>
          <p:cNvSpPr/>
          <p:nvPr/>
        </p:nvSpPr>
        <p:spPr>
          <a:xfrm>
            <a:off x="9406312" y="4215860"/>
            <a:ext cx="59821" cy="59821"/>
          </a:xfrm>
          <a:custGeom>
            <a:avLst/>
            <a:gdLst/>
            <a:ahLst/>
            <a:cxnLst/>
            <a:rect l="l" t="t" r="r" b="b"/>
            <a:pathLst>
              <a:path w="59821" h="59821">
                <a:moveTo>
                  <a:pt x="0" y="0"/>
                </a:moveTo>
                <a:lnTo>
                  <a:pt x="59820" y="0"/>
                </a:lnTo>
                <a:lnTo>
                  <a:pt x="59820" y="59820"/>
                </a:lnTo>
                <a:lnTo>
                  <a:pt x="0" y="598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0" name="Freeform 110"/>
          <p:cNvSpPr/>
          <p:nvPr/>
        </p:nvSpPr>
        <p:spPr>
          <a:xfrm>
            <a:off x="9553714" y="4425323"/>
            <a:ext cx="59821" cy="59821"/>
          </a:xfrm>
          <a:custGeom>
            <a:avLst/>
            <a:gdLst/>
            <a:ahLst/>
            <a:cxnLst/>
            <a:rect l="l" t="t" r="r" b="b"/>
            <a:pathLst>
              <a:path w="59821" h="59821">
                <a:moveTo>
                  <a:pt x="0" y="0"/>
                </a:moveTo>
                <a:lnTo>
                  <a:pt x="59820" y="0"/>
                </a:lnTo>
                <a:lnTo>
                  <a:pt x="59820" y="59821"/>
                </a:lnTo>
                <a:lnTo>
                  <a:pt x="0" y="598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1" name="Freeform 111"/>
          <p:cNvSpPr/>
          <p:nvPr/>
        </p:nvSpPr>
        <p:spPr>
          <a:xfrm>
            <a:off x="10015912" y="4773658"/>
            <a:ext cx="59821" cy="59821"/>
          </a:xfrm>
          <a:custGeom>
            <a:avLst/>
            <a:gdLst/>
            <a:ahLst/>
            <a:cxnLst/>
            <a:rect l="l" t="t" r="r" b="b"/>
            <a:pathLst>
              <a:path w="59821" h="59821">
                <a:moveTo>
                  <a:pt x="0" y="0"/>
                </a:moveTo>
                <a:lnTo>
                  <a:pt x="59820" y="0"/>
                </a:lnTo>
                <a:lnTo>
                  <a:pt x="59820" y="59820"/>
                </a:lnTo>
                <a:lnTo>
                  <a:pt x="0" y="598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2" name="Freeform 112"/>
          <p:cNvSpPr/>
          <p:nvPr/>
        </p:nvSpPr>
        <p:spPr>
          <a:xfrm>
            <a:off x="8149784" y="5407260"/>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3" name="Freeform 113"/>
          <p:cNvSpPr/>
          <p:nvPr/>
        </p:nvSpPr>
        <p:spPr>
          <a:xfrm>
            <a:off x="10801063" y="5192117"/>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4" name="Freeform 114"/>
          <p:cNvSpPr/>
          <p:nvPr/>
        </p:nvSpPr>
        <p:spPr>
          <a:xfrm>
            <a:off x="10368568" y="5046981"/>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5" name="Freeform 115"/>
          <p:cNvSpPr/>
          <p:nvPr/>
        </p:nvSpPr>
        <p:spPr>
          <a:xfrm>
            <a:off x="8483231" y="5682076"/>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6" name="Freeform 116"/>
          <p:cNvSpPr/>
          <p:nvPr/>
        </p:nvSpPr>
        <p:spPr>
          <a:xfrm>
            <a:off x="10116753" y="5920435"/>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7" name="Freeform 117"/>
          <p:cNvSpPr/>
          <p:nvPr/>
        </p:nvSpPr>
        <p:spPr>
          <a:xfrm>
            <a:off x="9036693" y="5620689"/>
            <a:ext cx="119641" cy="119641"/>
          </a:xfrm>
          <a:custGeom>
            <a:avLst/>
            <a:gdLst/>
            <a:ahLst/>
            <a:cxnLst/>
            <a:rect l="l" t="t" r="r" b="b"/>
            <a:pathLst>
              <a:path w="119641" h="119641">
                <a:moveTo>
                  <a:pt x="0" y="0"/>
                </a:moveTo>
                <a:lnTo>
                  <a:pt x="119641" y="0"/>
                </a:lnTo>
                <a:lnTo>
                  <a:pt x="119641" y="119642"/>
                </a:lnTo>
                <a:lnTo>
                  <a:pt x="0" y="1196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8" name="Freeform 118"/>
          <p:cNvSpPr/>
          <p:nvPr/>
        </p:nvSpPr>
        <p:spPr>
          <a:xfrm>
            <a:off x="10167160" y="5641843"/>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9" name="Freeform 119"/>
          <p:cNvSpPr/>
          <p:nvPr/>
        </p:nvSpPr>
        <p:spPr>
          <a:xfrm>
            <a:off x="9681202" y="6530035"/>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0" name="Freeform 120"/>
          <p:cNvSpPr/>
          <p:nvPr/>
        </p:nvSpPr>
        <p:spPr>
          <a:xfrm>
            <a:off x="9583624" y="7139526"/>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1" name="Freeform 121"/>
          <p:cNvSpPr/>
          <p:nvPr/>
        </p:nvSpPr>
        <p:spPr>
          <a:xfrm>
            <a:off x="9741022" y="7014188"/>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2" name="Freeform 122"/>
          <p:cNvSpPr/>
          <p:nvPr/>
        </p:nvSpPr>
        <p:spPr>
          <a:xfrm>
            <a:off x="9997112" y="6649676"/>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3" name="Freeform 123"/>
          <p:cNvSpPr/>
          <p:nvPr/>
        </p:nvSpPr>
        <p:spPr>
          <a:xfrm>
            <a:off x="9047673" y="3334076"/>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4" name="Freeform 124"/>
          <p:cNvSpPr/>
          <p:nvPr/>
        </p:nvSpPr>
        <p:spPr>
          <a:xfrm>
            <a:off x="9686583" y="3214434"/>
            <a:ext cx="119641" cy="119641"/>
          </a:xfrm>
          <a:custGeom>
            <a:avLst/>
            <a:gdLst/>
            <a:ahLst/>
            <a:cxnLst/>
            <a:rect l="l" t="t" r="r" b="b"/>
            <a:pathLst>
              <a:path w="119641" h="119641">
                <a:moveTo>
                  <a:pt x="0" y="0"/>
                </a:moveTo>
                <a:lnTo>
                  <a:pt x="119641" y="0"/>
                </a:lnTo>
                <a:lnTo>
                  <a:pt x="119641" y="119642"/>
                </a:lnTo>
                <a:lnTo>
                  <a:pt x="0" y="1196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5" name="Freeform 125"/>
          <p:cNvSpPr/>
          <p:nvPr/>
        </p:nvSpPr>
        <p:spPr>
          <a:xfrm>
            <a:off x="11694450" y="5014222"/>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6" name="Freeform 126"/>
          <p:cNvSpPr/>
          <p:nvPr/>
        </p:nvSpPr>
        <p:spPr>
          <a:xfrm>
            <a:off x="11212688" y="4876794"/>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7" name="Freeform 127"/>
          <p:cNvSpPr/>
          <p:nvPr/>
        </p:nvSpPr>
        <p:spPr>
          <a:xfrm>
            <a:off x="11814091" y="4876794"/>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8" name="Freeform 128"/>
          <p:cNvSpPr/>
          <p:nvPr/>
        </p:nvSpPr>
        <p:spPr>
          <a:xfrm>
            <a:off x="12715326" y="4618360"/>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9" name="Freeform 129"/>
          <p:cNvSpPr/>
          <p:nvPr/>
        </p:nvSpPr>
        <p:spPr>
          <a:xfrm>
            <a:off x="12087705" y="5043848"/>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0" name="Freeform 130"/>
          <p:cNvSpPr/>
          <p:nvPr/>
        </p:nvSpPr>
        <p:spPr>
          <a:xfrm>
            <a:off x="12675828" y="5495351"/>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1" name="Freeform 131"/>
          <p:cNvSpPr/>
          <p:nvPr/>
        </p:nvSpPr>
        <p:spPr>
          <a:xfrm>
            <a:off x="13214231" y="5070910"/>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2" name="Freeform 132"/>
          <p:cNvSpPr/>
          <p:nvPr/>
        </p:nvSpPr>
        <p:spPr>
          <a:xfrm>
            <a:off x="12870365" y="5860614"/>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3" name="Freeform 133"/>
          <p:cNvSpPr/>
          <p:nvPr/>
        </p:nvSpPr>
        <p:spPr>
          <a:xfrm>
            <a:off x="14179899" y="5375710"/>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4" name="Freeform 134"/>
          <p:cNvSpPr/>
          <p:nvPr/>
        </p:nvSpPr>
        <p:spPr>
          <a:xfrm>
            <a:off x="12091829" y="5043848"/>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5" name="Freeform 135"/>
          <p:cNvSpPr/>
          <p:nvPr/>
        </p:nvSpPr>
        <p:spPr>
          <a:xfrm>
            <a:off x="13769786" y="6894547"/>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6" name="Freeform 136"/>
          <p:cNvSpPr/>
          <p:nvPr/>
        </p:nvSpPr>
        <p:spPr>
          <a:xfrm>
            <a:off x="15140338" y="7741743"/>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9ED"/>
        </a:solidFill>
        <a:effectLst/>
      </p:bgPr>
    </p:bg>
    <p:spTree>
      <p:nvGrpSpPr>
        <p:cNvPr id="1" name=""/>
        <p:cNvGrpSpPr/>
        <p:nvPr/>
      </p:nvGrpSpPr>
      <p:grpSpPr>
        <a:xfrm>
          <a:off x="0" y="0"/>
          <a:ext cx="0" cy="0"/>
          <a:chOff x="0" y="0"/>
          <a:chExt cx="0" cy="0"/>
        </a:xfrm>
      </p:grpSpPr>
      <p:sp>
        <p:nvSpPr>
          <p:cNvPr id="2" name="AutoShape 2"/>
          <p:cNvSpPr/>
          <p:nvPr/>
        </p:nvSpPr>
        <p:spPr>
          <a:xfrm>
            <a:off x="1028700" y="9248775"/>
            <a:ext cx="16230600" cy="0"/>
          </a:xfrm>
          <a:prstGeom prst="line">
            <a:avLst/>
          </a:prstGeom>
          <a:ln w="19050" cap="flat">
            <a:solidFill>
              <a:srgbClr val="E9BC42"/>
            </a:solidFill>
            <a:prstDash val="solid"/>
            <a:headEnd type="none" w="sm" len="sm"/>
            <a:tailEnd type="none" w="sm" len="sm"/>
          </a:ln>
        </p:spPr>
        <p:txBody>
          <a:bodyPr/>
          <a:lstStyle/>
          <a:p>
            <a:endParaRPr lang="en-US"/>
          </a:p>
        </p:txBody>
      </p:sp>
      <p:sp>
        <p:nvSpPr>
          <p:cNvPr id="3" name="Freeform 3"/>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4" name="Freeform 4"/>
          <p:cNvSpPr/>
          <p:nvPr/>
        </p:nvSpPr>
        <p:spPr>
          <a:xfrm>
            <a:off x="2562632" y="7198346"/>
            <a:ext cx="2873060" cy="981892"/>
          </a:xfrm>
          <a:custGeom>
            <a:avLst/>
            <a:gdLst/>
            <a:ahLst/>
            <a:cxnLst/>
            <a:rect l="l" t="t" r="r" b="b"/>
            <a:pathLst>
              <a:path w="2873060" h="981892">
                <a:moveTo>
                  <a:pt x="0" y="0"/>
                </a:moveTo>
                <a:lnTo>
                  <a:pt x="2873060" y="0"/>
                </a:lnTo>
                <a:lnTo>
                  <a:pt x="2873060" y="981892"/>
                </a:lnTo>
                <a:lnTo>
                  <a:pt x="0" y="98189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p:cNvSpPr/>
          <p:nvPr/>
        </p:nvSpPr>
        <p:spPr>
          <a:xfrm>
            <a:off x="4596846" y="3401125"/>
            <a:ext cx="398243" cy="398243"/>
          </a:xfrm>
          <a:custGeom>
            <a:avLst/>
            <a:gdLst/>
            <a:ahLst/>
            <a:cxnLst/>
            <a:rect l="l" t="t" r="r" b="b"/>
            <a:pathLst>
              <a:path w="398243" h="398243">
                <a:moveTo>
                  <a:pt x="0" y="0"/>
                </a:moveTo>
                <a:lnTo>
                  <a:pt x="398243" y="0"/>
                </a:lnTo>
                <a:lnTo>
                  <a:pt x="398243" y="398244"/>
                </a:lnTo>
                <a:lnTo>
                  <a:pt x="0" y="3982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5148088" y="4777311"/>
            <a:ext cx="116508" cy="116508"/>
          </a:xfrm>
          <a:custGeom>
            <a:avLst/>
            <a:gdLst/>
            <a:ahLst/>
            <a:cxnLst/>
            <a:rect l="l" t="t" r="r" b="b"/>
            <a:pathLst>
              <a:path w="116508" h="116508">
                <a:moveTo>
                  <a:pt x="0" y="0"/>
                </a:moveTo>
                <a:lnTo>
                  <a:pt x="116508" y="0"/>
                </a:lnTo>
                <a:lnTo>
                  <a:pt x="116508" y="116508"/>
                </a:lnTo>
                <a:lnTo>
                  <a:pt x="0" y="116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5951146" y="4777311"/>
            <a:ext cx="116508" cy="116508"/>
          </a:xfrm>
          <a:custGeom>
            <a:avLst/>
            <a:gdLst/>
            <a:ahLst/>
            <a:cxnLst/>
            <a:rect l="l" t="t" r="r" b="b"/>
            <a:pathLst>
              <a:path w="116508" h="116508">
                <a:moveTo>
                  <a:pt x="0" y="0"/>
                </a:moveTo>
                <a:lnTo>
                  <a:pt x="116509" y="0"/>
                </a:lnTo>
                <a:lnTo>
                  <a:pt x="116509" y="116508"/>
                </a:lnTo>
                <a:lnTo>
                  <a:pt x="0" y="116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6239163" y="5440824"/>
            <a:ext cx="116508" cy="116508"/>
          </a:xfrm>
          <a:custGeom>
            <a:avLst/>
            <a:gdLst/>
            <a:ahLst/>
            <a:cxnLst/>
            <a:rect l="l" t="t" r="r" b="b"/>
            <a:pathLst>
              <a:path w="116508" h="116508">
                <a:moveTo>
                  <a:pt x="0" y="0"/>
                </a:moveTo>
                <a:lnTo>
                  <a:pt x="116509" y="0"/>
                </a:lnTo>
                <a:lnTo>
                  <a:pt x="116509" y="116508"/>
                </a:lnTo>
                <a:lnTo>
                  <a:pt x="0" y="116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6009400" y="5921240"/>
            <a:ext cx="116508" cy="116508"/>
          </a:xfrm>
          <a:custGeom>
            <a:avLst/>
            <a:gdLst/>
            <a:ahLst/>
            <a:cxnLst/>
            <a:rect l="l" t="t" r="r" b="b"/>
            <a:pathLst>
              <a:path w="116508" h="116508">
                <a:moveTo>
                  <a:pt x="0" y="0"/>
                </a:moveTo>
                <a:lnTo>
                  <a:pt x="116509" y="0"/>
                </a:lnTo>
                <a:lnTo>
                  <a:pt x="116509" y="116508"/>
                </a:lnTo>
                <a:lnTo>
                  <a:pt x="0" y="116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6180909" y="6342988"/>
            <a:ext cx="116508" cy="116508"/>
          </a:xfrm>
          <a:custGeom>
            <a:avLst/>
            <a:gdLst/>
            <a:ahLst/>
            <a:cxnLst/>
            <a:rect l="l" t="t" r="r" b="b"/>
            <a:pathLst>
              <a:path w="116508" h="116508">
                <a:moveTo>
                  <a:pt x="0" y="0"/>
                </a:moveTo>
                <a:lnTo>
                  <a:pt x="116508" y="0"/>
                </a:lnTo>
                <a:lnTo>
                  <a:pt x="116508" y="116509"/>
                </a:lnTo>
                <a:lnTo>
                  <a:pt x="0" y="1165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5892892" y="6284734"/>
            <a:ext cx="116508" cy="116508"/>
          </a:xfrm>
          <a:custGeom>
            <a:avLst/>
            <a:gdLst/>
            <a:ahLst/>
            <a:cxnLst/>
            <a:rect l="l" t="t" r="r" b="b"/>
            <a:pathLst>
              <a:path w="116508" h="116508">
                <a:moveTo>
                  <a:pt x="0" y="0"/>
                </a:moveTo>
                <a:lnTo>
                  <a:pt x="116508" y="0"/>
                </a:lnTo>
                <a:lnTo>
                  <a:pt x="116508" y="116509"/>
                </a:lnTo>
                <a:lnTo>
                  <a:pt x="0" y="1165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p:cNvSpPr/>
          <p:nvPr/>
        </p:nvSpPr>
        <p:spPr>
          <a:xfrm>
            <a:off x="5651156" y="6073640"/>
            <a:ext cx="116508" cy="116508"/>
          </a:xfrm>
          <a:custGeom>
            <a:avLst/>
            <a:gdLst/>
            <a:ahLst/>
            <a:cxnLst/>
            <a:rect l="l" t="t" r="r" b="b"/>
            <a:pathLst>
              <a:path w="116508" h="116508">
                <a:moveTo>
                  <a:pt x="0" y="0"/>
                </a:moveTo>
                <a:lnTo>
                  <a:pt x="116508" y="0"/>
                </a:lnTo>
                <a:lnTo>
                  <a:pt x="116508" y="116508"/>
                </a:lnTo>
                <a:lnTo>
                  <a:pt x="0" y="116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a:off x="5377438" y="5499078"/>
            <a:ext cx="116508" cy="116508"/>
          </a:xfrm>
          <a:custGeom>
            <a:avLst/>
            <a:gdLst/>
            <a:ahLst/>
            <a:cxnLst/>
            <a:rect l="l" t="t" r="r" b="b"/>
            <a:pathLst>
              <a:path w="116508" h="116508">
                <a:moveTo>
                  <a:pt x="0" y="0"/>
                </a:moveTo>
                <a:lnTo>
                  <a:pt x="116508" y="0"/>
                </a:lnTo>
                <a:lnTo>
                  <a:pt x="116508" y="116508"/>
                </a:lnTo>
                <a:lnTo>
                  <a:pt x="0" y="116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14"/>
          <p:cNvSpPr/>
          <p:nvPr/>
        </p:nvSpPr>
        <p:spPr>
          <a:xfrm>
            <a:off x="5319184" y="5175610"/>
            <a:ext cx="116508" cy="116508"/>
          </a:xfrm>
          <a:custGeom>
            <a:avLst/>
            <a:gdLst/>
            <a:ahLst/>
            <a:cxnLst/>
            <a:rect l="l" t="t" r="r" b="b"/>
            <a:pathLst>
              <a:path w="116508" h="116508">
                <a:moveTo>
                  <a:pt x="0" y="0"/>
                </a:moveTo>
                <a:lnTo>
                  <a:pt x="116508" y="0"/>
                </a:lnTo>
                <a:lnTo>
                  <a:pt x="116508" y="116508"/>
                </a:lnTo>
                <a:lnTo>
                  <a:pt x="0" y="116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5" name="Freeform 15"/>
          <p:cNvSpPr/>
          <p:nvPr/>
        </p:nvSpPr>
        <p:spPr>
          <a:xfrm>
            <a:off x="4596846" y="4400633"/>
            <a:ext cx="116508" cy="116508"/>
          </a:xfrm>
          <a:custGeom>
            <a:avLst/>
            <a:gdLst/>
            <a:ahLst/>
            <a:cxnLst/>
            <a:rect l="l" t="t" r="r" b="b"/>
            <a:pathLst>
              <a:path w="116508" h="116508">
                <a:moveTo>
                  <a:pt x="0" y="0"/>
                </a:moveTo>
                <a:lnTo>
                  <a:pt x="116508" y="0"/>
                </a:lnTo>
                <a:lnTo>
                  <a:pt x="116508" y="116508"/>
                </a:lnTo>
                <a:lnTo>
                  <a:pt x="0" y="116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5493946" y="4970178"/>
            <a:ext cx="116508" cy="116508"/>
          </a:xfrm>
          <a:custGeom>
            <a:avLst/>
            <a:gdLst/>
            <a:ahLst/>
            <a:cxnLst/>
            <a:rect l="l" t="t" r="r" b="b"/>
            <a:pathLst>
              <a:path w="116508" h="116508">
                <a:moveTo>
                  <a:pt x="0" y="0"/>
                </a:moveTo>
                <a:lnTo>
                  <a:pt x="116509" y="0"/>
                </a:lnTo>
                <a:lnTo>
                  <a:pt x="116509" y="116509"/>
                </a:lnTo>
                <a:lnTo>
                  <a:pt x="0" y="1165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17"/>
          <p:cNvSpPr/>
          <p:nvPr/>
        </p:nvSpPr>
        <p:spPr>
          <a:xfrm>
            <a:off x="0" y="0"/>
            <a:ext cx="18318491" cy="3080483"/>
          </a:xfrm>
          <a:custGeom>
            <a:avLst/>
            <a:gdLst/>
            <a:ahLst/>
            <a:cxnLst/>
            <a:rect l="l" t="t" r="r" b="b"/>
            <a:pathLst>
              <a:path w="18318491" h="3080483">
                <a:moveTo>
                  <a:pt x="0" y="0"/>
                </a:moveTo>
                <a:lnTo>
                  <a:pt x="18318491" y="0"/>
                </a:lnTo>
                <a:lnTo>
                  <a:pt x="18318491" y="3080483"/>
                </a:lnTo>
                <a:lnTo>
                  <a:pt x="0" y="3080483"/>
                </a:lnTo>
                <a:lnTo>
                  <a:pt x="0" y="0"/>
                </a:lnTo>
                <a:close/>
              </a:path>
            </a:pathLst>
          </a:custGeom>
          <a:blipFill>
            <a:blip r:embed="rId7"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18" name="Freeform 18"/>
          <p:cNvSpPr/>
          <p:nvPr/>
        </p:nvSpPr>
        <p:spPr>
          <a:xfrm>
            <a:off x="4795967" y="2622388"/>
            <a:ext cx="228028" cy="228028"/>
          </a:xfrm>
          <a:custGeom>
            <a:avLst/>
            <a:gdLst/>
            <a:ahLst/>
            <a:cxnLst/>
            <a:rect l="l" t="t" r="r" b="b"/>
            <a:pathLst>
              <a:path w="228028" h="228028">
                <a:moveTo>
                  <a:pt x="0" y="0"/>
                </a:moveTo>
                <a:lnTo>
                  <a:pt x="228029" y="0"/>
                </a:lnTo>
                <a:lnTo>
                  <a:pt x="228029" y="228029"/>
                </a:lnTo>
                <a:lnTo>
                  <a:pt x="0" y="22802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9" name="Freeform 19"/>
          <p:cNvSpPr/>
          <p:nvPr/>
        </p:nvSpPr>
        <p:spPr>
          <a:xfrm>
            <a:off x="8889929" y="6258818"/>
            <a:ext cx="116508" cy="116508"/>
          </a:xfrm>
          <a:custGeom>
            <a:avLst/>
            <a:gdLst/>
            <a:ahLst/>
            <a:cxnLst/>
            <a:rect l="l" t="t" r="r" b="b"/>
            <a:pathLst>
              <a:path w="116508" h="116508">
                <a:moveTo>
                  <a:pt x="0" y="0"/>
                </a:moveTo>
                <a:lnTo>
                  <a:pt x="116509" y="0"/>
                </a:lnTo>
                <a:lnTo>
                  <a:pt x="116509" y="116508"/>
                </a:lnTo>
                <a:lnTo>
                  <a:pt x="0" y="116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Freeform 20"/>
          <p:cNvSpPr/>
          <p:nvPr/>
        </p:nvSpPr>
        <p:spPr>
          <a:xfrm>
            <a:off x="9174178" y="4835565"/>
            <a:ext cx="116508" cy="116508"/>
          </a:xfrm>
          <a:custGeom>
            <a:avLst/>
            <a:gdLst/>
            <a:ahLst/>
            <a:cxnLst/>
            <a:rect l="l" t="t" r="r" b="b"/>
            <a:pathLst>
              <a:path w="116508" h="116508">
                <a:moveTo>
                  <a:pt x="0" y="0"/>
                </a:moveTo>
                <a:lnTo>
                  <a:pt x="116509" y="0"/>
                </a:lnTo>
                <a:lnTo>
                  <a:pt x="116509" y="116509"/>
                </a:lnTo>
                <a:lnTo>
                  <a:pt x="0" y="1165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1" name="Freeform 21"/>
          <p:cNvSpPr/>
          <p:nvPr/>
        </p:nvSpPr>
        <p:spPr>
          <a:xfrm>
            <a:off x="9326578" y="4987965"/>
            <a:ext cx="116508" cy="116508"/>
          </a:xfrm>
          <a:custGeom>
            <a:avLst/>
            <a:gdLst/>
            <a:ahLst/>
            <a:cxnLst/>
            <a:rect l="l" t="t" r="r" b="b"/>
            <a:pathLst>
              <a:path w="116508" h="116508">
                <a:moveTo>
                  <a:pt x="0" y="0"/>
                </a:moveTo>
                <a:lnTo>
                  <a:pt x="116509" y="0"/>
                </a:lnTo>
                <a:lnTo>
                  <a:pt x="116509" y="116509"/>
                </a:lnTo>
                <a:lnTo>
                  <a:pt x="0" y="1165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2" name="Freeform 22"/>
          <p:cNvSpPr/>
          <p:nvPr/>
        </p:nvSpPr>
        <p:spPr>
          <a:xfrm>
            <a:off x="9478978" y="5140365"/>
            <a:ext cx="116508" cy="116508"/>
          </a:xfrm>
          <a:custGeom>
            <a:avLst/>
            <a:gdLst/>
            <a:ahLst/>
            <a:cxnLst/>
            <a:rect l="l" t="t" r="r" b="b"/>
            <a:pathLst>
              <a:path w="116508" h="116508">
                <a:moveTo>
                  <a:pt x="0" y="0"/>
                </a:moveTo>
                <a:lnTo>
                  <a:pt x="116509" y="0"/>
                </a:lnTo>
                <a:lnTo>
                  <a:pt x="116509" y="116509"/>
                </a:lnTo>
                <a:lnTo>
                  <a:pt x="0" y="1165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3" name="Freeform 23"/>
          <p:cNvSpPr/>
          <p:nvPr/>
        </p:nvSpPr>
        <p:spPr>
          <a:xfrm>
            <a:off x="9631378" y="5292765"/>
            <a:ext cx="116508" cy="116508"/>
          </a:xfrm>
          <a:custGeom>
            <a:avLst/>
            <a:gdLst/>
            <a:ahLst/>
            <a:cxnLst/>
            <a:rect l="l" t="t" r="r" b="b"/>
            <a:pathLst>
              <a:path w="116508" h="116508">
                <a:moveTo>
                  <a:pt x="0" y="0"/>
                </a:moveTo>
                <a:lnTo>
                  <a:pt x="116509" y="0"/>
                </a:lnTo>
                <a:lnTo>
                  <a:pt x="116509" y="116509"/>
                </a:lnTo>
                <a:lnTo>
                  <a:pt x="0" y="1165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4" name="Freeform 24"/>
          <p:cNvSpPr/>
          <p:nvPr/>
        </p:nvSpPr>
        <p:spPr>
          <a:xfrm>
            <a:off x="9783778" y="5445165"/>
            <a:ext cx="116508" cy="116508"/>
          </a:xfrm>
          <a:custGeom>
            <a:avLst/>
            <a:gdLst/>
            <a:ahLst/>
            <a:cxnLst/>
            <a:rect l="l" t="t" r="r" b="b"/>
            <a:pathLst>
              <a:path w="116508" h="116508">
                <a:moveTo>
                  <a:pt x="0" y="0"/>
                </a:moveTo>
                <a:lnTo>
                  <a:pt x="116509" y="0"/>
                </a:lnTo>
                <a:lnTo>
                  <a:pt x="116509" y="116509"/>
                </a:lnTo>
                <a:lnTo>
                  <a:pt x="0" y="1165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5" name="Freeform 25"/>
          <p:cNvSpPr/>
          <p:nvPr/>
        </p:nvSpPr>
        <p:spPr>
          <a:xfrm>
            <a:off x="9936178" y="5597565"/>
            <a:ext cx="116508" cy="116508"/>
          </a:xfrm>
          <a:custGeom>
            <a:avLst/>
            <a:gdLst/>
            <a:ahLst/>
            <a:cxnLst/>
            <a:rect l="l" t="t" r="r" b="b"/>
            <a:pathLst>
              <a:path w="116508" h="116508">
                <a:moveTo>
                  <a:pt x="0" y="0"/>
                </a:moveTo>
                <a:lnTo>
                  <a:pt x="116509" y="0"/>
                </a:lnTo>
                <a:lnTo>
                  <a:pt x="116509" y="116509"/>
                </a:lnTo>
                <a:lnTo>
                  <a:pt x="0" y="1165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6" name="Freeform 26">
            <a:hlinkClick r:id="rId8" tooltip="https://www.canva.com/design/DAGFJGxohWk/hgmBGCh8xgnN5gbWAAoK9A/edit"/>
          </p:cNvPr>
          <p:cNvSpPr/>
          <p:nvPr/>
        </p:nvSpPr>
        <p:spPr>
          <a:xfrm>
            <a:off x="2154955" y="462162"/>
            <a:ext cx="13978089" cy="8229600"/>
          </a:xfrm>
          <a:custGeom>
            <a:avLst/>
            <a:gdLst/>
            <a:ahLst/>
            <a:cxnLst/>
            <a:rect l="l" t="t" r="r" b="b"/>
            <a:pathLst>
              <a:path w="13978089" h="8229600">
                <a:moveTo>
                  <a:pt x="0" y="0"/>
                </a:moveTo>
                <a:lnTo>
                  <a:pt x="13978090" y="0"/>
                </a:lnTo>
                <a:lnTo>
                  <a:pt x="13978090" y="8229600"/>
                </a:lnTo>
                <a:lnTo>
                  <a:pt x="0" y="8229600"/>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US"/>
          </a:p>
        </p:txBody>
      </p:sp>
      <p:sp>
        <p:nvSpPr>
          <p:cNvPr id="27" name="Freeform 27"/>
          <p:cNvSpPr/>
          <p:nvPr/>
        </p:nvSpPr>
        <p:spPr>
          <a:xfrm>
            <a:off x="4693033" y="4218287"/>
            <a:ext cx="513309" cy="513309"/>
          </a:xfrm>
          <a:custGeom>
            <a:avLst/>
            <a:gdLst/>
            <a:ahLst/>
            <a:cxnLst/>
            <a:rect l="l" t="t" r="r" b="b"/>
            <a:pathLst>
              <a:path w="513309" h="513309">
                <a:moveTo>
                  <a:pt x="0" y="0"/>
                </a:moveTo>
                <a:lnTo>
                  <a:pt x="513309" y="0"/>
                </a:lnTo>
                <a:lnTo>
                  <a:pt x="513309" y="513308"/>
                </a:lnTo>
                <a:lnTo>
                  <a:pt x="0" y="51330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8" name="Freeform 28"/>
          <p:cNvSpPr/>
          <p:nvPr/>
        </p:nvSpPr>
        <p:spPr>
          <a:xfrm>
            <a:off x="4481780" y="3426206"/>
            <a:ext cx="231574" cy="231574"/>
          </a:xfrm>
          <a:custGeom>
            <a:avLst/>
            <a:gdLst/>
            <a:ahLst/>
            <a:cxnLst/>
            <a:rect l="l" t="t" r="r" b="b"/>
            <a:pathLst>
              <a:path w="231574" h="231574">
                <a:moveTo>
                  <a:pt x="0" y="0"/>
                </a:moveTo>
                <a:lnTo>
                  <a:pt x="231574" y="0"/>
                </a:lnTo>
                <a:lnTo>
                  <a:pt x="231574" y="231574"/>
                </a:lnTo>
                <a:lnTo>
                  <a:pt x="0" y="2315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9" name="Freeform 29"/>
          <p:cNvSpPr/>
          <p:nvPr/>
        </p:nvSpPr>
        <p:spPr>
          <a:xfrm>
            <a:off x="4833901" y="5140365"/>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0" name="Freeform 30"/>
          <p:cNvSpPr/>
          <p:nvPr/>
        </p:nvSpPr>
        <p:spPr>
          <a:xfrm>
            <a:off x="6119522" y="5200186"/>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1" name="Freeform 31"/>
          <p:cNvSpPr/>
          <p:nvPr/>
        </p:nvSpPr>
        <p:spPr>
          <a:xfrm>
            <a:off x="5531515" y="5597565"/>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2" name="Freeform 32"/>
          <p:cNvSpPr/>
          <p:nvPr/>
        </p:nvSpPr>
        <p:spPr>
          <a:xfrm>
            <a:off x="6239163" y="6623419"/>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3" name="Freeform 33"/>
          <p:cNvSpPr/>
          <p:nvPr/>
        </p:nvSpPr>
        <p:spPr>
          <a:xfrm>
            <a:off x="6502645" y="6808469"/>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4" name="Freeform 34"/>
          <p:cNvSpPr/>
          <p:nvPr/>
        </p:nvSpPr>
        <p:spPr>
          <a:xfrm>
            <a:off x="6622286" y="7232910"/>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5" name="Freeform 35"/>
          <p:cNvSpPr/>
          <p:nvPr/>
        </p:nvSpPr>
        <p:spPr>
          <a:xfrm>
            <a:off x="6239163" y="7138526"/>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6" name="Freeform 36"/>
          <p:cNvSpPr/>
          <p:nvPr/>
        </p:nvSpPr>
        <p:spPr>
          <a:xfrm>
            <a:off x="6007834" y="6928110"/>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7" name="Freeform 37"/>
          <p:cNvSpPr/>
          <p:nvPr/>
        </p:nvSpPr>
        <p:spPr>
          <a:xfrm>
            <a:off x="6006268" y="5801598"/>
            <a:ext cx="119641" cy="119641"/>
          </a:xfrm>
          <a:custGeom>
            <a:avLst/>
            <a:gdLst/>
            <a:ahLst/>
            <a:cxnLst/>
            <a:rect l="l" t="t" r="r" b="b"/>
            <a:pathLst>
              <a:path w="119641" h="119641">
                <a:moveTo>
                  <a:pt x="0" y="0"/>
                </a:moveTo>
                <a:lnTo>
                  <a:pt x="119641" y="0"/>
                </a:lnTo>
                <a:lnTo>
                  <a:pt x="119641" y="119642"/>
                </a:lnTo>
                <a:lnTo>
                  <a:pt x="0" y="1196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8" name="Freeform 38"/>
          <p:cNvSpPr/>
          <p:nvPr/>
        </p:nvSpPr>
        <p:spPr>
          <a:xfrm>
            <a:off x="6768268" y="6223347"/>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9" name="Freeform 39"/>
          <p:cNvSpPr/>
          <p:nvPr/>
        </p:nvSpPr>
        <p:spPr>
          <a:xfrm>
            <a:off x="6236030" y="5681157"/>
            <a:ext cx="119641" cy="119641"/>
          </a:xfrm>
          <a:custGeom>
            <a:avLst/>
            <a:gdLst/>
            <a:ahLst/>
            <a:cxnLst/>
            <a:rect l="l" t="t" r="r" b="b"/>
            <a:pathLst>
              <a:path w="119641" h="119641">
                <a:moveTo>
                  <a:pt x="0" y="0"/>
                </a:moveTo>
                <a:lnTo>
                  <a:pt x="119642" y="0"/>
                </a:lnTo>
                <a:lnTo>
                  <a:pt x="119642"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0" name="Freeform 40"/>
          <p:cNvSpPr/>
          <p:nvPr/>
        </p:nvSpPr>
        <p:spPr>
          <a:xfrm>
            <a:off x="8646178" y="3739548"/>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1" name="Freeform 41"/>
          <p:cNvSpPr/>
          <p:nvPr/>
        </p:nvSpPr>
        <p:spPr>
          <a:xfrm>
            <a:off x="8370455" y="3739548"/>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42" name="Freeform 42"/>
          <p:cNvSpPr/>
          <p:nvPr/>
        </p:nvSpPr>
        <p:spPr>
          <a:xfrm>
            <a:off x="9693447" y="3188177"/>
            <a:ext cx="119641" cy="119641"/>
          </a:xfrm>
          <a:custGeom>
            <a:avLst/>
            <a:gdLst/>
            <a:ahLst/>
            <a:cxnLst/>
            <a:rect l="l" t="t" r="r" b="b"/>
            <a:pathLst>
              <a:path w="119641" h="119641">
                <a:moveTo>
                  <a:pt x="0" y="0"/>
                </a:moveTo>
                <a:lnTo>
                  <a:pt x="119641" y="0"/>
                </a:lnTo>
                <a:lnTo>
                  <a:pt x="119641" y="119642"/>
                </a:lnTo>
                <a:lnTo>
                  <a:pt x="0" y="1196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3" name="Freeform 43"/>
          <p:cNvSpPr/>
          <p:nvPr/>
        </p:nvSpPr>
        <p:spPr>
          <a:xfrm>
            <a:off x="9054537" y="3306565"/>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4" name="Freeform 44"/>
          <p:cNvSpPr/>
          <p:nvPr/>
        </p:nvSpPr>
        <p:spPr>
          <a:xfrm>
            <a:off x="8586358" y="4339246"/>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5" name="Freeform 45"/>
          <p:cNvSpPr/>
          <p:nvPr/>
        </p:nvSpPr>
        <p:spPr>
          <a:xfrm>
            <a:off x="8771517" y="4067113"/>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6" name="Freeform 46"/>
          <p:cNvSpPr/>
          <p:nvPr/>
        </p:nvSpPr>
        <p:spPr>
          <a:xfrm>
            <a:off x="8994717" y="3829279"/>
            <a:ext cx="108662" cy="108662"/>
          </a:xfrm>
          <a:custGeom>
            <a:avLst/>
            <a:gdLst/>
            <a:ahLst/>
            <a:cxnLst/>
            <a:rect l="l" t="t" r="r" b="b"/>
            <a:pathLst>
              <a:path w="108662" h="108662">
                <a:moveTo>
                  <a:pt x="0" y="0"/>
                </a:moveTo>
                <a:lnTo>
                  <a:pt x="108661" y="0"/>
                </a:lnTo>
                <a:lnTo>
                  <a:pt x="108661" y="108661"/>
                </a:lnTo>
                <a:lnTo>
                  <a:pt x="0" y="1086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7" name="Freeform 47"/>
          <p:cNvSpPr/>
          <p:nvPr/>
        </p:nvSpPr>
        <p:spPr>
          <a:xfrm>
            <a:off x="10375432" y="5017591"/>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8" name="Freeform 48"/>
          <p:cNvSpPr/>
          <p:nvPr/>
        </p:nvSpPr>
        <p:spPr>
          <a:xfrm>
            <a:off x="9043558" y="5594432"/>
            <a:ext cx="119641" cy="119641"/>
          </a:xfrm>
          <a:custGeom>
            <a:avLst/>
            <a:gdLst/>
            <a:ahLst/>
            <a:cxnLst/>
            <a:rect l="l" t="t" r="r" b="b"/>
            <a:pathLst>
              <a:path w="119641" h="119641">
                <a:moveTo>
                  <a:pt x="0" y="0"/>
                </a:moveTo>
                <a:lnTo>
                  <a:pt x="119641" y="0"/>
                </a:lnTo>
                <a:lnTo>
                  <a:pt x="119641" y="119642"/>
                </a:lnTo>
                <a:lnTo>
                  <a:pt x="0" y="1196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9" name="Freeform 49"/>
          <p:cNvSpPr/>
          <p:nvPr/>
        </p:nvSpPr>
        <p:spPr>
          <a:xfrm>
            <a:off x="8888363" y="3859189"/>
            <a:ext cx="59821" cy="59821"/>
          </a:xfrm>
          <a:custGeom>
            <a:avLst/>
            <a:gdLst/>
            <a:ahLst/>
            <a:cxnLst/>
            <a:rect l="l" t="t" r="r" b="b"/>
            <a:pathLst>
              <a:path w="59821" h="59821">
                <a:moveTo>
                  <a:pt x="0" y="0"/>
                </a:moveTo>
                <a:lnTo>
                  <a:pt x="59820" y="0"/>
                </a:lnTo>
                <a:lnTo>
                  <a:pt x="59820" y="59821"/>
                </a:lnTo>
                <a:lnTo>
                  <a:pt x="0" y="598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50" name="Freeform 50"/>
          <p:cNvSpPr/>
          <p:nvPr/>
        </p:nvSpPr>
        <p:spPr>
          <a:xfrm>
            <a:off x="8916707" y="3769458"/>
            <a:ext cx="59821" cy="59821"/>
          </a:xfrm>
          <a:custGeom>
            <a:avLst/>
            <a:gdLst/>
            <a:ahLst/>
            <a:cxnLst/>
            <a:rect l="l" t="t" r="r" b="b"/>
            <a:pathLst>
              <a:path w="59821" h="59821">
                <a:moveTo>
                  <a:pt x="0" y="0"/>
                </a:moveTo>
                <a:lnTo>
                  <a:pt x="59820" y="0"/>
                </a:lnTo>
                <a:lnTo>
                  <a:pt x="59820" y="59821"/>
                </a:lnTo>
                <a:lnTo>
                  <a:pt x="0" y="598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51" name="Freeform 51"/>
          <p:cNvSpPr/>
          <p:nvPr/>
        </p:nvSpPr>
        <p:spPr>
          <a:xfrm>
            <a:off x="9620399" y="4376210"/>
            <a:ext cx="59821" cy="59821"/>
          </a:xfrm>
          <a:custGeom>
            <a:avLst/>
            <a:gdLst/>
            <a:ahLst/>
            <a:cxnLst/>
            <a:rect l="l" t="t" r="r" b="b"/>
            <a:pathLst>
              <a:path w="59821" h="59821">
                <a:moveTo>
                  <a:pt x="0" y="0"/>
                </a:moveTo>
                <a:lnTo>
                  <a:pt x="59820" y="0"/>
                </a:lnTo>
                <a:lnTo>
                  <a:pt x="59820" y="59820"/>
                </a:lnTo>
                <a:lnTo>
                  <a:pt x="0" y="598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2" name="Freeform 52"/>
          <p:cNvSpPr/>
          <p:nvPr/>
        </p:nvSpPr>
        <p:spPr>
          <a:xfrm>
            <a:off x="9252929" y="4007292"/>
            <a:ext cx="59821" cy="59821"/>
          </a:xfrm>
          <a:custGeom>
            <a:avLst/>
            <a:gdLst/>
            <a:ahLst/>
            <a:cxnLst/>
            <a:rect l="l" t="t" r="r" b="b"/>
            <a:pathLst>
              <a:path w="59821" h="59821">
                <a:moveTo>
                  <a:pt x="0" y="0"/>
                </a:moveTo>
                <a:lnTo>
                  <a:pt x="59821" y="0"/>
                </a:lnTo>
                <a:lnTo>
                  <a:pt x="59821" y="59821"/>
                </a:lnTo>
                <a:lnTo>
                  <a:pt x="0" y="598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3" name="Freeform 53"/>
          <p:cNvSpPr/>
          <p:nvPr/>
        </p:nvSpPr>
        <p:spPr>
          <a:xfrm>
            <a:off x="9419158" y="4037203"/>
            <a:ext cx="59821" cy="59821"/>
          </a:xfrm>
          <a:custGeom>
            <a:avLst/>
            <a:gdLst/>
            <a:ahLst/>
            <a:cxnLst/>
            <a:rect l="l" t="t" r="r" b="b"/>
            <a:pathLst>
              <a:path w="59821" h="59821">
                <a:moveTo>
                  <a:pt x="0" y="0"/>
                </a:moveTo>
                <a:lnTo>
                  <a:pt x="59820" y="0"/>
                </a:lnTo>
                <a:lnTo>
                  <a:pt x="59820" y="59820"/>
                </a:lnTo>
                <a:lnTo>
                  <a:pt x="0" y="598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4" name="Freeform 54"/>
          <p:cNvSpPr/>
          <p:nvPr/>
        </p:nvSpPr>
        <p:spPr>
          <a:xfrm>
            <a:off x="9629812" y="4241418"/>
            <a:ext cx="59821" cy="59821"/>
          </a:xfrm>
          <a:custGeom>
            <a:avLst/>
            <a:gdLst/>
            <a:ahLst/>
            <a:cxnLst/>
            <a:rect l="l" t="t" r="r" b="b"/>
            <a:pathLst>
              <a:path w="59821" h="59821">
                <a:moveTo>
                  <a:pt x="0" y="0"/>
                </a:moveTo>
                <a:lnTo>
                  <a:pt x="59820" y="0"/>
                </a:lnTo>
                <a:lnTo>
                  <a:pt x="59820" y="59821"/>
                </a:lnTo>
                <a:lnTo>
                  <a:pt x="0" y="598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5" name="Freeform 55"/>
          <p:cNvSpPr/>
          <p:nvPr/>
        </p:nvSpPr>
        <p:spPr>
          <a:xfrm>
            <a:off x="9449068" y="4189603"/>
            <a:ext cx="59821" cy="59821"/>
          </a:xfrm>
          <a:custGeom>
            <a:avLst/>
            <a:gdLst/>
            <a:ahLst/>
            <a:cxnLst/>
            <a:rect l="l" t="t" r="r" b="b"/>
            <a:pathLst>
              <a:path w="59821" h="59821">
                <a:moveTo>
                  <a:pt x="0" y="0"/>
                </a:moveTo>
                <a:lnTo>
                  <a:pt x="59820" y="0"/>
                </a:lnTo>
                <a:lnTo>
                  <a:pt x="59820" y="59820"/>
                </a:lnTo>
                <a:lnTo>
                  <a:pt x="0" y="598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6" name="Freeform 56"/>
          <p:cNvSpPr/>
          <p:nvPr/>
        </p:nvSpPr>
        <p:spPr>
          <a:xfrm>
            <a:off x="9992866" y="4731595"/>
            <a:ext cx="59821" cy="59821"/>
          </a:xfrm>
          <a:custGeom>
            <a:avLst/>
            <a:gdLst/>
            <a:ahLst/>
            <a:cxnLst/>
            <a:rect l="l" t="t" r="r" b="b"/>
            <a:pathLst>
              <a:path w="59821" h="59821">
                <a:moveTo>
                  <a:pt x="0" y="0"/>
                </a:moveTo>
                <a:lnTo>
                  <a:pt x="59821" y="0"/>
                </a:lnTo>
                <a:lnTo>
                  <a:pt x="59821" y="59821"/>
                </a:lnTo>
                <a:lnTo>
                  <a:pt x="0" y="598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57" name="Freeform 57"/>
          <p:cNvSpPr/>
          <p:nvPr/>
        </p:nvSpPr>
        <p:spPr>
          <a:xfrm>
            <a:off x="9571558" y="4406120"/>
            <a:ext cx="59821" cy="59821"/>
          </a:xfrm>
          <a:custGeom>
            <a:avLst/>
            <a:gdLst/>
            <a:ahLst/>
            <a:cxnLst/>
            <a:rect l="l" t="t" r="r" b="b"/>
            <a:pathLst>
              <a:path w="59821" h="59821">
                <a:moveTo>
                  <a:pt x="0" y="0"/>
                </a:moveTo>
                <a:lnTo>
                  <a:pt x="59820" y="0"/>
                </a:lnTo>
                <a:lnTo>
                  <a:pt x="59820" y="59820"/>
                </a:lnTo>
                <a:lnTo>
                  <a:pt x="0" y="598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58" name="Freeform 58"/>
          <p:cNvSpPr/>
          <p:nvPr/>
        </p:nvSpPr>
        <p:spPr>
          <a:xfrm>
            <a:off x="10063796" y="4761505"/>
            <a:ext cx="50407" cy="50407"/>
          </a:xfrm>
          <a:custGeom>
            <a:avLst/>
            <a:gdLst/>
            <a:ahLst/>
            <a:cxnLst/>
            <a:rect l="l" t="t" r="r" b="b"/>
            <a:pathLst>
              <a:path w="50407" h="50407">
                <a:moveTo>
                  <a:pt x="0" y="0"/>
                </a:moveTo>
                <a:lnTo>
                  <a:pt x="50408" y="0"/>
                </a:lnTo>
                <a:lnTo>
                  <a:pt x="50408" y="50408"/>
                </a:lnTo>
                <a:lnTo>
                  <a:pt x="0" y="5040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59" name="Freeform 59"/>
          <p:cNvSpPr/>
          <p:nvPr/>
        </p:nvSpPr>
        <p:spPr>
          <a:xfrm>
            <a:off x="8490096" y="5654253"/>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0" name="Freeform 60"/>
          <p:cNvSpPr/>
          <p:nvPr/>
        </p:nvSpPr>
        <p:spPr>
          <a:xfrm>
            <a:off x="8156648" y="5379437"/>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1" name="Freeform 61"/>
          <p:cNvSpPr/>
          <p:nvPr/>
        </p:nvSpPr>
        <p:spPr>
          <a:xfrm>
            <a:off x="10862392" y="5137232"/>
            <a:ext cx="119641" cy="119641"/>
          </a:xfrm>
          <a:custGeom>
            <a:avLst/>
            <a:gdLst/>
            <a:ahLst/>
            <a:cxnLst/>
            <a:rect l="l" t="t" r="r" b="b"/>
            <a:pathLst>
              <a:path w="119641" h="119641">
                <a:moveTo>
                  <a:pt x="0" y="0"/>
                </a:moveTo>
                <a:lnTo>
                  <a:pt x="119641" y="0"/>
                </a:lnTo>
                <a:lnTo>
                  <a:pt x="119641" y="119642"/>
                </a:lnTo>
                <a:lnTo>
                  <a:pt x="0" y="1196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2" name="Freeform 62"/>
          <p:cNvSpPr/>
          <p:nvPr/>
        </p:nvSpPr>
        <p:spPr>
          <a:xfrm>
            <a:off x="10174024" y="5615586"/>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3" name="Freeform 63"/>
          <p:cNvSpPr/>
          <p:nvPr/>
        </p:nvSpPr>
        <p:spPr>
          <a:xfrm>
            <a:off x="9813088" y="4926578"/>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4" name="Freeform 64"/>
          <p:cNvSpPr/>
          <p:nvPr/>
        </p:nvSpPr>
        <p:spPr>
          <a:xfrm>
            <a:off x="10123617" y="5894178"/>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5" name="Freeform 65"/>
          <p:cNvSpPr/>
          <p:nvPr/>
        </p:nvSpPr>
        <p:spPr>
          <a:xfrm>
            <a:off x="9590488" y="7113269"/>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6" name="Freeform 66"/>
          <p:cNvSpPr/>
          <p:nvPr/>
        </p:nvSpPr>
        <p:spPr>
          <a:xfrm>
            <a:off x="9747887" y="6987931"/>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7" name="Freeform 67"/>
          <p:cNvSpPr/>
          <p:nvPr/>
        </p:nvSpPr>
        <p:spPr>
          <a:xfrm>
            <a:off x="10003976" y="6623419"/>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8" name="Freeform 68"/>
          <p:cNvSpPr/>
          <p:nvPr/>
        </p:nvSpPr>
        <p:spPr>
          <a:xfrm>
            <a:off x="9693447" y="6503778"/>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9" name="Freeform 69"/>
          <p:cNvSpPr/>
          <p:nvPr/>
        </p:nvSpPr>
        <p:spPr>
          <a:xfrm>
            <a:off x="11198998" y="4832432"/>
            <a:ext cx="119641" cy="119641"/>
          </a:xfrm>
          <a:custGeom>
            <a:avLst/>
            <a:gdLst/>
            <a:ahLst/>
            <a:cxnLst/>
            <a:rect l="l" t="t" r="r" b="b"/>
            <a:pathLst>
              <a:path w="119641" h="119641">
                <a:moveTo>
                  <a:pt x="0" y="0"/>
                </a:moveTo>
                <a:lnTo>
                  <a:pt x="119641" y="0"/>
                </a:lnTo>
                <a:lnTo>
                  <a:pt x="119641" y="119642"/>
                </a:lnTo>
                <a:lnTo>
                  <a:pt x="0" y="1196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0" name="Freeform 70"/>
          <p:cNvSpPr/>
          <p:nvPr/>
        </p:nvSpPr>
        <p:spPr>
          <a:xfrm>
            <a:off x="11701314" y="4987965"/>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1" name="Freeform 71"/>
          <p:cNvSpPr/>
          <p:nvPr/>
        </p:nvSpPr>
        <p:spPr>
          <a:xfrm>
            <a:off x="11889344" y="4850537"/>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2" name="Freeform 72"/>
          <p:cNvSpPr/>
          <p:nvPr/>
        </p:nvSpPr>
        <p:spPr>
          <a:xfrm>
            <a:off x="12059327" y="5017591"/>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3" name="Freeform 73"/>
          <p:cNvSpPr/>
          <p:nvPr/>
        </p:nvSpPr>
        <p:spPr>
          <a:xfrm>
            <a:off x="13896291" y="4517141"/>
            <a:ext cx="119641" cy="119641"/>
          </a:xfrm>
          <a:custGeom>
            <a:avLst/>
            <a:gdLst/>
            <a:ahLst/>
            <a:cxnLst/>
            <a:rect l="l" t="t" r="r" b="b"/>
            <a:pathLst>
              <a:path w="119641" h="119641">
                <a:moveTo>
                  <a:pt x="0" y="0"/>
                </a:moveTo>
                <a:lnTo>
                  <a:pt x="119642" y="0"/>
                </a:lnTo>
                <a:lnTo>
                  <a:pt x="119642"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4" name="Freeform 74"/>
          <p:cNvSpPr/>
          <p:nvPr/>
        </p:nvSpPr>
        <p:spPr>
          <a:xfrm>
            <a:off x="12722190" y="4592103"/>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5" name="Freeform 75"/>
          <p:cNvSpPr/>
          <p:nvPr/>
        </p:nvSpPr>
        <p:spPr>
          <a:xfrm>
            <a:off x="12701915" y="5503419"/>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6" name="Freeform 76"/>
          <p:cNvSpPr/>
          <p:nvPr/>
        </p:nvSpPr>
        <p:spPr>
          <a:xfrm>
            <a:off x="13221095" y="5046219"/>
            <a:ext cx="119641" cy="119641"/>
          </a:xfrm>
          <a:custGeom>
            <a:avLst/>
            <a:gdLst/>
            <a:ahLst/>
            <a:cxnLst/>
            <a:rect l="l" t="t" r="r" b="b"/>
            <a:pathLst>
              <a:path w="119641" h="119641">
                <a:moveTo>
                  <a:pt x="0" y="0"/>
                </a:moveTo>
                <a:lnTo>
                  <a:pt x="119642" y="0"/>
                </a:lnTo>
                <a:lnTo>
                  <a:pt x="119642"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7" name="Freeform 77"/>
          <p:cNvSpPr/>
          <p:nvPr/>
        </p:nvSpPr>
        <p:spPr>
          <a:xfrm>
            <a:off x="12901652" y="5801598"/>
            <a:ext cx="119641" cy="119641"/>
          </a:xfrm>
          <a:custGeom>
            <a:avLst/>
            <a:gdLst/>
            <a:ahLst/>
            <a:cxnLst/>
            <a:rect l="l" t="t" r="r" b="b"/>
            <a:pathLst>
              <a:path w="119641" h="119641">
                <a:moveTo>
                  <a:pt x="0" y="0"/>
                </a:moveTo>
                <a:lnTo>
                  <a:pt x="119641" y="0"/>
                </a:lnTo>
                <a:lnTo>
                  <a:pt x="119641" y="119642"/>
                </a:lnTo>
                <a:lnTo>
                  <a:pt x="0" y="1196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8" name="Freeform 78"/>
          <p:cNvSpPr/>
          <p:nvPr/>
        </p:nvSpPr>
        <p:spPr>
          <a:xfrm>
            <a:off x="13776650" y="6868290"/>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9" name="Freeform 79"/>
          <p:cNvSpPr/>
          <p:nvPr/>
        </p:nvSpPr>
        <p:spPr>
          <a:xfrm>
            <a:off x="15147203" y="7715486"/>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0" name="Freeform 80"/>
          <p:cNvSpPr/>
          <p:nvPr/>
        </p:nvSpPr>
        <p:spPr>
          <a:xfrm>
            <a:off x="14186763" y="5349453"/>
            <a:ext cx="119641" cy="119641"/>
          </a:xfrm>
          <a:custGeom>
            <a:avLst/>
            <a:gdLst/>
            <a:ahLst/>
            <a:cxnLst/>
            <a:rect l="l" t="t" r="r" b="b"/>
            <a:pathLst>
              <a:path w="119641" h="119641">
                <a:moveTo>
                  <a:pt x="0" y="0"/>
                </a:moveTo>
                <a:lnTo>
                  <a:pt x="119642" y="0"/>
                </a:lnTo>
                <a:lnTo>
                  <a:pt x="119642"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1" name="Freeform 81"/>
          <p:cNvSpPr/>
          <p:nvPr/>
        </p:nvSpPr>
        <p:spPr>
          <a:xfrm>
            <a:off x="15924128" y="6623419"/>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2" name="Freeform 82"/>
          <p:cNvSpPr/>
          <p:nvPr/>
        </p:nvSpPr>
        <p:spPr>
          <a:xfrm>
            <a:off x="12821556" y="534874"/>
            <a:ext cx="3309955" cy="981892"/>
          </a:xfrm>
          <a:custGeom>
            <a:avLst/>
            <a:gdLst/>
            <a:ahLst/>
            <a:cxnLst/>
            <a:rect l="l" t="t" r="r" b="b"/>
            <a:pathLst>
              <a:path w="3309955" h="981892">
                <a:moveTo>
                  <a:pt x="0" y="0"/>
                </a:moveTo>
                <a:lnTo>
                  <a:pt x="3309955" y="0"/>
                </a:lnTo>
                <a:lnTo>
                  <a:pt x="3309955" y="981892"/>
                </a:lnTo>
                <a:lnTo>
                  <a:pt x="0" y="981892"/>
                </a:lnTo>
                <a:lnTo>
                  <a:pt x="0" y="0"/>
                </a:lnTo>
                <a:close/>
              </a:path>
            </a:pathLst>
          </a:custGeom>
          <a:blipFill>
            <a:blip r:embed="rId1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83" name="Freeform 83"/>
          <p:cNvSpPr/>
          <p:nvPr/>
        </p:nvSpPr>
        <p:spPr>
          <a:xfrm>
            <a:off x="8409896" y="4696901"/>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4" name="Freeform 84"/>
          <p:cNvSpPr/>
          <p:nvPr/>
        </p:nvSpPr>
        <p:spPr>
          <a:xfrm>
            <a:off x="9049047" y="3562296"/>
            <a:ext cx="75903" cy="75903"/>
          </a:xfrm>
          <a:custGeom>
            <a:avLst/>
            <a:gdLst/>
            <a:ahLst/>
            <a:cxnLst/>
            <a:rect l="l" t="t" r="r" b="b"/>
            <a:pathLst>
              <a:path w="75903" h="75903">
                <a:moveTo>
                  <a:pt x="0" y="0"/>
                </a:moveTo>
                <a:lnTo>
                  <a:pt x="75903" y="0"/>
                </a:lnTo>
                <a:lnTo>
                  <a:pt x="75903" y="75902"/>
                </a:lnTo>
                <a:lnTo>
                  <a:pt x="0" y="759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5" name="Freeform 85"/>
          <p:cNvSpPr/>
          <p:nvPr/>
        </p:nvSpPr>
        <p:spPr>
          <a:xfrm>
            <a:off x="9601468" y="4067113"/>
            <a:ext cx="59821" cy="59821"/>
          </a:xfrm>
          <a:custGeom>
            <a:avLst/>
            <a:gdLst/>
            <a:ahLst/>
            <a:cxnLst/>
            <a:rect l="l" t="t" r="r" b="b"/>
            <a:pathLst>
              <a:path w="59821" h="59821">
                <a:moveTo>
                  <a:pt x="0" y="0"/>
                </a:moveTo>
                <a:lnTo>
                  <a:pt x="59820" y="0"/>
                </a:lnTo>
                <a:lnTo>
                  <a:pt x="59820" y="59820"/>
                </a:lnTo>
                <a:lnTo>
                  <a:pt x="0" y="598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6" name="Freeform 86"/>
          <p:cNvSpPr/>
          <p:nvPr/>
        </p:nvSpPr>
        <p:spPr>
          <a:xfrm>
            <a:off x="9124950" y="4151687"/>
            <a:ext cx="59821" cy="59821"/>
          </a:xfrm>
          <a:custGeom>
            <a:avLst/>
            <a:gdLst/>
            <a:ahLst/>
            <a:cxnLst/>
            <a:rect l="l" t="t" r="r" b="b"/>
            <a:pathLst>
              <a:path w="59821" h="59821">
                <a:moveTo>
                  <a:pt x="0" y="0"/>
                </a:moveTo>
                <a:lnTo>
                  <a:pt x="59821" y="0"/>
                </a:lnTo>
                <a:lnTo>
                  <a:pt x="59821" y="59821"/>
                </a:lnTo>
                <a:lnTo>
                  <a:pt x="0" y="598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7" name="Freeform 87"/>
          <p:cNvSpPr/>
          <p:nvPr/>
        </p:nvSpPr>
        <p:spPr>
          <a:xfrm>
            <a:off x="9054537" y="4576962"/>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8" name="Freeform 88"/>
          <p:cNvSpPr/>
          <p:nvPr/>
        </p:nvSpPr>
        <p:spPr>
          <a:xfrm>
            <a:off x="6239163" y="5681957"/>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9" name="Freeform 89"/>
          <p:cNvSpPr/>
          <p:nvPr/>
        </p:nvSpPr>
        <p:spPr>
          <a:xfrm>
            <a:off x="6236030" y="6623419"/>
            <a:ext cx="119641" cy="119641"/>
          </a:xfrm>
          <a:custGeom>
            <a:avLst/>
            <a:gdLst/>
            <a:ahLst/>
            <a:cxnLst/>
            <a:rect l="l" t="t" r="r" b="b"/>
            <a:pathLst>
              <a:path w="119641" h="119641">
                <a:moveTo>
                  <a:pt x="0" y="0"/>
                </a:moveTo>
                <a:lnTo>
                  <a:pt x="119642" y="0"/>
                </a:lnTo>
                <a:lnTo>
                  <a:pt x="119642"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0" name="Freeform 90"/>
          <p:cNvSpPr/>
          <p:nvPr/>
        </p:nvSpPr>
        <p:spPr>
          <a:xfrm>
            <a:off x="6239163" y="7138526"/>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1" name="Freeform 91"/>
          <p:cNvSpPr/>
          <p:nvPr/>
        </p:nvSpPr>
        <p:spPr>
          <a:xfrm>
            <a:off x="6502645" y="6808469"/>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2" name="Freeform 92"/>
          <p:cNvSpPr/>
          <p:nvPr/>
        </p:nvSpPr>
        <p:spPr>
          <a:xfrm>
            <a:off x="6009400" y="6928110"/>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3" name="Freeform 93"/>
          <p:cNvSpPr/>
          <p:nvPr/>
        </p:nvSpPr>
        <p:spPr>
          <a:xfrm>
            <a:off x="6622286" y="7232910"/>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4" name="Freeform 94"/>
          <p:cNvSpPr/>
          <p:nvPr/>
        </p:nvSpPr>
        <p:spPr>
          <a:xfrm>
            <a:off x="8646178" y="3739548"/>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5" name="Freeform 95"/>
          <p:cNvSpPr/>
          <p:nvPr/>
        </p:nvSpPr>
        <p:spPr>
          <a:xfrm>
            <a:off x="8771517" y="4067113"/>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6" name="Freeform 96"/>
          <p:cNvSpPr/>
          <p:nvPr/>
        </p:nvSpPr>
        <p:spPr>
          <a:xfrm>
            <a:off x="8586358" y="4339246"/>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7" name="Freeform 97"/>
          <p:cNvSpPr/>
          <p:nvPr/>
        </p:nvSpPr>
        <p:spPr>
          <a:xfrm>
            <a:off x="9054537" y="3307819"/>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8" name="Freeform 98"/>
          <p:cNvSpPr/>
          <p:nvPr/>
        </p:nvSpPr>
        <p:spPr>
          <a:xfrm>
            <a:off x="9693447" y="3186924"/>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9" name="Freeform 99"/>
          <p:cNvSpPr/>
          <p:nvPr/>
        </p:nvSpPr>
        <p:spPr>
          <a:xfrm>
            <a:off x="8994717" y="3818299"/>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0" name="Freeform 100"/>
          <p:cNvSpPr/>
          <p:nvPr/>
        </p:nvSpPr>
        <p:spPr>
          <a:xfrm>
            <a:off x="9201447" y="3714696"/>
            <a:ext cx="75903" cy="75903"/>
          </a:xfrm>
          <a:custGeom>
            <a:avLst/>
            <a:gdLst/>
            <a:ahLst/>
            <a:cxnLst/>
            <a:rect l="l" t="t" r="r" b="b"/>
            <a:pathLst>
              <a:path w="75903" h="75903">
                <a:moveTo>
                  <a:pt x="0" y="0"/>
                </a:moveTo>
                <a:lnTo>
                  <a:pt x="75903" y="0"/>
                </a:lnTo>
                <a:lnTo>
                  <a:pt x="75903" y="75902"/>
                </a:lnTo>
                <a:lnTo>
                  <a:pt x="0" y="759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1" name="Freeform 101"/>
          <p:cNvSpPr/>
          <p:nvPr/>
        </p:nvSpPr>
        <p:spPr>
          <a:xfrm>
            <a:off x="9252929" y="4007292"/>
            <a:ext cx="59821" cy="59821"/>
          </a:xfrm>
          <a:custGeom>
            <a:avLst/>
            <a:gdLst/>
            <a:ahLst/>
            <a:cxnLst/>
            <a:rect l="l" t="t" r="r" b="b"/>
            <a:pathLst>
              <a:path w="59821" h="59821">
                <a:moveTo>
                  <a:pt x="0" y="0"/>
                </a:moveTo>
                <a:lnTo>
                  <a:pt x="59821" y="0"/>
                </a:lnTo>
                <a:lnTo>
                  <a:pt x="59821" y="59821"/>
                </a:lnTo>
                <a:lnTo>
                  <a:pt x="0" y="598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2" name="Freeform 102"/>
          <p:cNvSpPr/>
          <p:nvPr/>
        </p:nvSpPr>
        <p:spPr>
          <a:xfrm>
            <a:off x="9419158" y="4037203"/>
            <a:ext cx="59821" cy="59821"/>
          </a:xfrm>
          <a:custGeom>
            <a:avLst/>
            <a:gdLst/>
            <a:ahLst/>
            <a:cxnLst/>
            <a:rect l="l" t="t" r="r" b="b"/>
            <a:pathLst>
              <a:path w="59821" h="59821">
                <a:moveTo>
                  <a:pt x="0" y="0"/>
                </a:moveTo>
                <a:lnTo>
                  <a:pt x="59820" y="0"/>
                </a:lnTo>
                <a:lnTo>
                  <a:pt x="59820" y="59820"/>
                </a:lnTo>
                <a:lnTo>
                  <a:pt x="0" y="598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3" name="Freeform 103"/>
          <p:cNvSpPr/>
          <p:nvPr/>
        </p:nvSpPr>
        <p:spPr>
          <a:xfrm>
            <a:off x="9449068" y="4189603"/>
            <a:ext cx="59821" cy="59821"/>
          </a:xfrm>
          <a:custGeom>
            <a:avLst/>
            <a:gdLst/>
            <a:ahLst/>
            <a:cxnLst/>
            <a:rect l="l" t="t" r="r" b="b"/>
            <a:pathLst>
              <a:path w="59821" h="59821">
                <a:moveTo>
                  <a:pt x="0" y="0"/>
                </a:moveTo>
                <a:lnTo>
                  <a:pt x="59820" y="0"/>
                </a:lnTo>
                <a:lnTo>
                  <a:pt x="59820" y="59820"/>
                </a:lnTo>
                <a:lnTo>
                  <a:pt x="0" y="598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4" name="Freeform 104"/>
          <p:cNvSpPr/>
          <p:nvPr/>
        </p:nvSpPr>
        <p:spPr>
          <a:xfrm>
            <a:off x="9601468" y="4067113"/>
            <a:ext cx="59821" cy="59821"/>
          </a:xfrm>
          <a:custGeom>
            <a:avLst/>
            <a:gdLst/>
            <a:ahLst/>
            <a:cxnLst/>
            <a:rect l="l" t="t" r="r" b="b"/>
            <a:pathLst>
              <a:path w="59821" h="59821">
                <a:moveTo>
                  <a:pt x="0" y="0"/>
                </a:moveTo>
                <a:lnTo>
                  <a:pt x="59820" y="0"/>
                </a:lnTo>
                <a:lnTo>
                  <a:pt x="59820" y="59820"/>
                </a:lnTo>
                <a:lnTo>
                  <a:pt x="0" y="598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5" name="Freeform 105"/>
          <p:cNvSpPr/>
          <p:nvPr/>
        </p:nvSpPr>
        <p:spPr>
          <a:xfrm>
            <a:off x="9631378" y="4241418"/>
            <a:ext cx="59821" cy="59821"/>
          </a:xfrm>
          <a:custGeom>
            <a:avLst/>
            <a:gdLst/>
            <a:ahLst/>
            <a:cxnLst/>
            <a:rect l="l" t="t" r="r" b="b"/>
            <a:pathLst>
              <a:path w="59821" h="59821">
                <a:moveTo>
                  <a:pt x="0" y="0"/>
                </a:moveTo>
                <a:lnTo>
                  <a:pt x="59821" y="0"/>
                </a:lnTo>
                <a:lnTo>
                  <a:pt x="59821" y="59821"/>
                </a:lnTo>
                <a:lnTo>
                  <a:pt x="0" y="598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6" name="Freeform 106"/>
          <p:cNvSpPr/>
          <p:nvPr/>
        </p:nvSpPr>
        <p:spPr>
          <a:xfrm>
            <a:off x="8156648" y="5381003"/>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7" name="Freeform 107"/>
          <p:cNvSpPr/>
          <p:nvPr/>
        </p:nvSpPr>
        <p:spPr>
          <a:xfrm>
            <a:off x="9054537" y="4577259"/>
            <a:ext cx="119641" cy="119641"/>
          </a:xfrm>
          <a:custGeom>
            <a:avLst/>
            <a:gdLst/>
            <a:ahLst/>
            <a:cxnLst/>
            <a:rect l="l" t="t" r="r" b="b"/>
            <a:pathLst>
              <a:path w="119641" h="119641">
                <a:moveTo>
                  <a:pt x="0" y="0"/>
                </a:moveTo>
                <a:lnTo>
                  <a:pt x="119641" y="0"/>
                </a:lnTo>
                <a:lnTo>
                  <a:pt x="119641" y="119642"/>
                </a:lnTo>
                <a:lnTo>
                  <a:pt x="0" y="1196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8" name="Freeform 108"/>
          <p:cNvSpPr/>
          <p:nvPr/>
        </p:nvSpPr>
        <p:spPr>
          <a:xfrm>
            <a:off x="8490096" y="5657386"/>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9" name="Freeform 109"/>
          <p:cNvSpPr/>
          <p:nvPr/>
        </p:nvSpPr>
        <p:spPr>
          <a:xfrm>
            <a:off x="9043558" y="5597565"/>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0" name="Freeform 110"/>
          <p:cNvSpPr/>
          <p:nvPr/>
        </p:nvSpPr>
        <p:spPr>
          <a:xfrm>
            <a:off x="9816537" y="4928145"/>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1" name="Freeform 111"/>
          <p:cNvSpPr/>
          <p:nvPr/>
        </p:nvSpPr>
        <p:spPr>
          <a:xfrm>
            <a:off x="10375432" y="5017591"/>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2" name="Freeform 112"/>
          <p:cNvSpPr/>
          <p:nvPr/>
        </p:nvSpPr>
        <p:spPr>
          <a:xfrm>
            <a:off x="10174024" y="5615586"/>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3" name="Freeform 113"/>
          <p:cNvSpPr/>
          <p:nvPr/>
        </p:nvSpPr>
        <p:spPr>
          <a:xfrm>
            <a:off x="9696896" y="6503778"/>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4" name="Freeform 114"/>
          <p:cNvSpPr/>
          <p:nvPr/>
        </p:nvSpPr>
        <p:spPr>
          <a:xfrm>
            <a:off x="10123617" y="5894178"/>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5" name="Freeform 115"/>
          <p:cNvSpPr/>
          <p:nvPr/>
        </p:nvSpPr>
        <p:spPr>
          <a:xfrm>
            <a:off x="10003976" y="6623419"/>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6" name="Freeform 116"/>
          <p:cNvSpPr/>
          <p:nvPr/>
        </p:nvSpPr>
        <p:spPr>
          <a:xfrm>
            <a:off x="9590488" y="7113269"/>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7" name="Freeform 117"/>
          <p:cNvSpPr/>
          <p:nvPr/>
        </p:nvSpPr>
        <p:spPr>
          <a:xfrm>
            <a:off x="9747887" y="6987931"/>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8" name="Freeform 118"/>
          <p:cNvSpPr/>
          <p:nvPr/>
        </p:nvSpPr>
        <p:spPr>
          <a:xfrm>
            <a:off x="11701314" y="4987965"/>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9" name="Freeform 119"/>
          <p:cNvSpPr/>
          <p:nvPr/>
        </p:nvSpPr>
        <p:spPr>
          <a:xfrm>
            <a:off x="10862392" y="5138799"/>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0" name="Freeform 120"/>
          <p:cNvSpPr/>
          <p:nvPr/>
        </p:nvSpPr>
        <p:spPr>
          <a:xfrm>
            <a:off x="11198998" y="4832432"/>
            <a:ext cx="119641" cy="119641"/>
          </a:xfrm>
          <a:custGeom>
            <a:avLst/>
            <a:gdLst/>
            <a:ahLst/>
            <a:cxnLst/>
            <a:rect l="l" t="t" r="r" b="b"/>
            <a:pathLst>
              <a:path w="119641" h="119641">
                <a:moveTo>
                  <a:pt x="0" y="0"/>
                </a:moveTo>
                <a:lnTo>
                  <a:pt x="119641" y="0"/>
                </a:lnTo>
                <a:lnTo>
                  <a:pt x="119641" y="119642"/>
                </a:lnTo>
                <a:lnTo>
                  <a:pt x="0" y="1196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1" name="Freeform 121"/>
          <p:cNvSpPr/>
          <p:nvPr/>
        </p:nvSpPr>
        <p:spPr>
          <a:xfrm>
            <a:off x="11889344" y="4850537"/>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2" name="Freeform 122"/>
          <p:cNvSpPr/>
          <p:nvPr/>
        </p:nvSpPr>
        <p:spPr>
          <a:xfrm>
            <a:off x="12059327" y="5019158"/>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3" name="Freeform 123"/>
          <p:cNvSpPr/>
          <p:nvPr/>
        </p:nvSpPr>
        <p:spPr>
          <a:xfrm>
            <a:off x="12722190" y="4592103"/>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4" name="Freeform 124"/>
          <p:cNvSpPr/>
          <p:nvPr/>
        </p:nvSpPr>
        <p:spPr>
          <a:xfrm>
            <a:off x="13221095" y="5055969"/>
            <a:ext cx="119641" cy="119641"/>
          </a:xfrm>
          <a:custGeom>
            <a:avLst/>
            <a:gdLst/>
            <a:ahLst/>
            <a:cxnLst/>
            <a:rect l="l" t="t" r="r" b="b"/>
            <a:pathLst>
              <a:path w="119641" h="119641">
                <a:moveTo>
                  <a:pt x="0" y="0"/>
                </a:moveTo>
                <a:lnTo>
                  <a:pt x="119642" y="0"/>
                </a:lnTo>
                <a:lnTo>
                  <a:pt x="119642"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5" name="Freeform 125"/>
          <p:cNvSpPr/>
          <p:nvPr/>
        </p:nvSpPr>
        <p:spPr>
          <a:xfrm>
            <a:off x="14186763" y="5351019"/>
            <a:ext cx="119641" cy="119641"/>
          </a:xfrm>
          <a:custGeom>
            <a:avLst/>
            <a:gdLst/>
            <a:ahLst/>
            <a:cxnLst/>
            <a:rect l="l" t="t" r="r" b="b"/>
            <a:pathLst>
              <a:path w="119641" h="119641">
                <a:moveTo>
                  <a:pt x="0" y="0"/>
                </a:moveTo>
                <a:lnTo>
                  <a:pt x="119642" y="0"/>
                </a:lnTo>
                <a:lnTo>
                  <a:pt x="119642"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6" name="Freeform 126"/>
          <p:cNvSpPr/>
          <p:nvPr/>
        </p:nvSpPr>
        <p:spPr>
          <a:xfrm>
            <a:off x="12701915" y="5503419"/>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7" name="Freeform 127"/>
          <p:cNvSpPr/>
          <p:nvPr/>
        </p:nvSpPr>
        <p:spPr>
          <a:xfrm>
            <a:off x="12901652" y="5800798"/>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8" name="Freeform 128"/>
          <p:cNvSpPr/>
          <p:nvPr/>
        </p:nvSpPr>
        <p:spPr>
          <a:xfrm>
            <a:off x="13776650" y="6868290"/>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9" name="Freeform 129"/>
          <p:cNvSpPr/>
          <p:nvPr/>
        </p:nvSpPr>
        <p:spPr>
          <a:xfrm>
            <a:off x="15147203" y="7715486"/>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0" name="Freeform 130"/>
          <p:cNvSpPr/>
          <p:nvPr/>
        </p:nvSpPr>
        <p:spPr>
          <a:xfrm>
            <a:off x="6116389" y="5200186"/>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1" name="Freeform 131"/>
          <p:cNvSpPr/>
          <p:nvPr/>
        </p:nvSpPr>
        <p:spPr>
          <a:xfrm>
            <a:off x="5531515" y="5597565"/>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9ED"/>
        </a:solidFill>
        <a:effectLst/>
      </p:bgPr>
    </p:bg>
    <p:spTree>
      <p:nvGrpSpPr>
        <p:cNvPr id="1" name=""/>
        <p:cNvGrpSpPr/>
        <p:nvPr/>
      </p:nvGrpSpPr>
      <p:grpSpPr>
        <a:xfrm>
          <a:off x="0" y="0"/>
          <a:ext cx="0" cy="0"/>
          <a:chOff x="0" y="0"/>
          <a:chExt cx="0" cy="0"/>
        </a:xfrm>
      </p:grpSpPr>
      <p:sp>
        <p:nvSpPr>
          <p:cNvPr id="2" name="AutoShape 2"/>
          <p:cNvSpPr/>
          <p:nvPr/>
        </p:nvSpPr>
        <p:spPr>
          <a:xfrm>
            <a:off x="1028700" y="9248775"/>
            <a:ext cx="16230600" cy="0"/>
          </a:xfrm>
          <a:prstGeom prst="line">
            <a:avLst/>
          </a:prstGeom>
          <a:ln w="19050" cap="flat">
            <a:solidFill>
              <a:srgbClr val="E9BC42"/>
            </a:solidFill>
            <a:prstDash val="solid"/>
            <a:headEnd type="none" w="sm" len="sm"/>
            <a:tailEnd type="none" w="sm" len="sm"/>
          </a:ln>
        </p:spPr>
        <p:txBody>
          <a:bodyPr/>
          <a:lstStyle/>
          <a:p>
            <a:endParaRPr lang="en-US"/>
          </a:p>
        </p:txBody>
      </p:sp>
      <p:sp>
        <p:nvSpPr>
          <p:cNvPr id="3" name="Freeform 3"/>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4" name="Freeform 4"/>
          <p:cNvSpPr/>
          <p:nvPr/>
        </p:nvSpPr>
        <p:spPr>
          <a:xfrm>
            <a:off x="2603254" y="7249823"/>
            <a:ext cx="2873060" cy="981892"/>
          </a:xfrm>
          <a:custGeom>
            <a:avLst/>
            <a:gdLst/>
            <a:ahLst/>
            <a:cxnLst/>
            <a:rect l="l" t="t" r="r" b="b"/>
            <a:pathLst>
              <a:path w="2873060" h="981892">
                <a:moveTo>
                  <a:pt x="0" y="0"/>
                </a:moveTo>
                <a:lnTo>
                  <a:pt x="2873060" y="0"/>
                </a:lnTo>
                <a:lnTo>
                  <a:pt x="2873060" y="981892"/>
                </a:lnTo>
                <a:lnTo>
                  <a:pt x="0" y="98189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p:cNvSpPr/>
          <p:nvPr/>
        </p:nvSpPr>
        <p:spPr>
          <a:xfrm>
            <a:off x="4637468" y="3452602"/>
            <a:ext cx="398243" cy="398243"/>
          </a:xfrm>
          <a:custGeom>
            <a:avLst/>
            <a:gdLst/>
            <a:ahLst/>
            <a:cxnLst/>
            <a:rect l="l" t="t" r="r" b="b"/>
            <a:pathLst>
              <a:path w="398243" h="398243">
                <a:moveTo>
                  <a:pt x="0" y="0"/>
                </a:moveTo>
                <a:lnTo>
                  <a:pt x="398243" y="0"/>
                </a:lnTo>
                <a:lnTo>
                  <a:pt x="398243" y="398243"/>
                </a:lnTo>
                <a:lnTo>
                  <a:pt x="0" y="3982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5188710" y="4828788"/>
            <a:ext cx="116508" cy="116508"/>
          </a:xfrm>
          <a:custGeom>
            <a:avLst/>
            <a:gdLst/>
            <a:ahLst/>
            <a:cxnLst/>
            <a:rect l="l" t="t" r="r" b="b"/>
            <a:pathLst>
              <a:path w="116508" h="116508">
                <a:moveTo>
                  <a:pt x="0" y="0"/>
                </a:moveTo>
                <a:lnTo>
                  <a:pt x="116508" y="0"/>
                </a:lnTo>
                <a:lnTo>
                  <a:pt x="116508" y="116508"/>
                </a:lnTo>
                <a:lnTo>
                  <a:pt x="0" y="116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5991768" y="4828788"/>
            <a:ext cx="116508" cy="116508"/>
          </a:xfrm>
          <a:custGeom>
            <a:avLst/>
            <a:gdLst/>
            <a:ahLst/>
            <a:cxnLst/>
            <a:rect l="l" t="t" r="r" b="b"/>
            <a:pathLst>
              <a:path w="116508" h="116508">
                <a:moveTo>
                  <a:pt x="0" y="0"/>
                </a:moveTo>
                <a:lnTo>
                  <a:pt x="116508" y="0"/>
                </a:lnTo>
                <a:lnTo>
                  <a:pt x="116508" y="116508"/>
                </a:lnTo>
                <a:lnTo>
                  <a:pt x="0" y="116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6279785" y="5492301"/>
            <a:ext cx="116508" cy="116508"/>
          </a:xfrm>
          <a:custGeom>
            <a:avLst/>
            <a:gdLst/>
            <a:ahLst/>
            <a:cxnLst/>
            <a:rect l="l" t="t" r="r" b="b"/>
            <a:pathLst>
              <a:path w="116508" h="116508">
                <a:moveTo>
                  <a:pt x="0" y="0"/>
                </a:moveTo>
                <a:lnTo>
                  <a:pt x="116508" y="0"/>
                </a:lnTo>
                <a:lnTo>
                  <a:pt x="116508" y="116508"/>
                </a:lnTo>
                <a:lnTo>
                  <a:pt x="0" y="116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6050022" y="5972716"/>
            <a:ext cx="116508" cy="116508"/>
          </a:xfrm>
          <a:custGeom>
            <a:avLst/>
            <a:gdLst/>
            <a:ahLst/>
            <a:cxnLst/>
            <a:rect l="l" t="t" r="r" b="b"/>
            <a:pathLst>
              <a:path w="116508" h="116508">
                <a:moveTo>
                  <a:pt x="0" y="0"/>
                </a:moveTo>
                <a:lnTo>
                  <a:pt x="116509" y="0"/>
                </a:lnTo>
                <a:lnTo>
                  <a:pt x="116509" y="116509"/>
                </a:lnTo>
                <a:lnTo>
                  <a:pt x="0" y="1165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6221531" y="6394465"/>
            <a:ext cx="116508" cy="116508"/>
          </a:xfrm>
          <a:custGeom>
            <a:avLst/>
            <a:gdLst/>
            <a:ahLst/>
            <a:cxnLst/>
            <a:rect l="l" t="t" r="r" b="b"/>
            <a:pathLst>
              <a:path w="116508" h="116508">
                <a:moveTo>
                  <a:pt x="0" y="0"/>
                </a:moveTo>
                <a:lnTo>
                  <a:pt x="116508" y="0"/>
                </a:lnTo>
                <a:lnTo>
                  <a:pt x="116508" y="116509"/>
                </a:lnTo>
                <a:lnTo>
                  <a:pt x="0" y="1165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5933514" y="6336211"/>
            <a:ext cx="116508" cy="116508"/>
          </a:xfrm>
          <a:custGeom>
            <a:avLst/>
            <a:gdLst/>
            <a:ahLst/>
            <a:cxnLst/>
            <a:rect l="l" t="t" r="r" b="b"/>
            <a:pathLst>
              <a:path w="116508" h="116508">
                <a:moveTo>
                  <a:pt x="0" y="0"/>
                </a:moveTo>
                <a:lnTo>
                  <a:pt x="116508" y="0"/>
                </a:lnTo>
                <a:lnTo>
                  <a:pt x="116508" y="116509"/>
                </a:lnTo>
                <a:lnTo>
                  <a:pt x="0" y="1165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p:cNvSpPr/>
          <p:nvPr/>
        </p:nvSpPr>
        <p:spPr>
          <a:xfrm>
            <a:off x="5691778" y="6125116"/>
            <a:ext cx="116508" cy="116508"/>
          </a:xfrm>
          <a:custGeom>
            <a:avLst/>
            <a:gdLst/>
            <a:ahLst/>
            <a:cxnLst/>
            <a:rect l="l" t="t" r="r" b="b"/>
            <a:pathLst>
              <a:path w="116508" h="116508">
                <a:moveTo>
                  <a:pt x="0" y="0"/>
                </a:moveTo>
                <a:lnTo>
                  <a:pt x="116508" y="0"/>
                </a:lnTo>
                <a:lnTo>
                  <a:pt x="116508" y="116509"/>
                </a:lnTo>
                <a:lnTo>
                  <a:pt x="0" y="1165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a:off x="5418060" y="5550555"/>
            <a:ext cx="116508" cy="116508"/>
          </a:xfrm>
          <a:custGeom>
            <a:avLst/>
            <a:gdLst/>
            <a:ahLst/>
            <a:cxnLst/>
            <a:rect l="l" t="t" r="r" b="b"/>
            <a:pathLst>
              <a:path w="116508" h="116508">
                <a:moveTo>
                  <a:pt x="0" y="0"/>
                </a:moveTo>
                <a:lnTo>
                  <a:pt x="116508" y="0"/>
                </a:lnTo>
                <a:lnTo>
                  <a:pt x="116508" y="116508"/>
                </a:lnTo>
                <a:lnTo>
                  <a:pt x="0" y="116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14"/>
          <p:cNvSpPr/>
          <p:nvPr/>
        </p:nvSpPr>
        <p:spPr>
          <a:xfrm>
            <a:off x="5359805" y="5227087"/>
            <a:ext cx="116508" cy="116508"/>
          </a:xfrm>
          <a:custGeom>
            <a:avLst/>
            <a:gdLst/>
            <a:ahLst/>
            <a:cxnLst/>
            <a:rect l="l" t="t" r="r" b="b"/>
            <a:pathLst>
              <a:path w="116508" h="116508">
                <a:moveTo>
                  <a:pt x="0" y="0"/>
                </a:moveTo>
                <a:lnTo>
                  <a:pt x="116509" y="0"/>
                </a:lnTo>
                <a:lnTo>
                  <a:pt x="116509" y="116508"/>
                </a:lnTo>
                <a:lnTo>
                  <a:pt x="0" y="116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5" name="Freeform 15"/>
          <p:cNvSpPr/>
          <p:nvPr/>
        </p:nvSpPr>
        <p:spPr>
          <a:xfrm>
            <a:off x="4637468" y="4452110"/>
            <a:ext cx="116508" cy="116508"/>
          </a:xfrm>
          <a:custGeom>
            <a:avLst/>
            <a:gdLst/>
            <a:ahLst/>
            <a:cxnLst/>
            <a:rect l="l" t="t" r="r" b="b"/>
            <a:pathLst>
              <a:path w="116508" h="116508">
                <a:moveTo>
                  <a:pt x="0" y="0"/>
                </a:moveTo>
                <a:lnTo>
                  <a:pt x="116508" y="0"/>
                </a:lnTo>
                <a:lnTo>
                  <a:pt x="116508" y="116508"/>
                </a:lnTo>
                <a:lnTo>
                  <a:pt x="0" y="116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5534568" y="5021655"/>
            <a:ext cx="116508" cy="116508"/>
          </a:xfrm>
          <a:custGeom>
            <a:avLst/>
            <a:gdLst/>
            <a:ahLst/>
            <a:cxnLst/>
            <a:rect l="l" t="t" r="r" b="b"/>
            <a:pathLst>
              <a:path w="116508" h="116508">
                <a:moveTo>
                  <a:pt x="0" y="0"/>
                </a:moveTo>
                <a:lnTo>
                  <a:pt x="116508" y="0"/>
                </a:lnTo>
                <a:lnTo>
                  <a:pt x="116508" y="116508"/>
                </a:lnTo>
                <a:lnTo>
                  <a:pt x="0" y="116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17"/>
          <p:cNvSpPr/>
          <p:nvPr/>
        </p:nvSpPr>
        <p:spPr>
          <a:xfrm>
            <a:off x="0" y="0"/>
            <a:ext cx="18318491" cy="3080483"/>
          </a:xfrm>
          <a:custGeom>
            <a:avLst/>
            <a:gdLst/>
            <a:ahLst/>
            <a:cxnLst/>
            <a:rect l="l" t="t" r="r" b="b"/>
            <a:pathLst>
              <a:path w="18318491" h="3080483">
                <a:moveTo>
                  <a:pt x="0" y="0"/>
                </a:moveTo>
                <a:lnTo>
                  <a:pt x="18318491" y="0"/>
                </a:lnTo>
                <a:lnTo>
                  <a:pt x="18318491" y="3080483"/>
                </a:lnTo>
                <a:lnTo>
                  <a:pt x="0" y="3080483"/>
                </a:lnTo>
                <a:lnTo>
                  <a:pt x="0" y="0"/>
                </a:lnTo>
                <a:close/>
              </a:path>
            </a:pathLst>
          </a:custGeom>
          <a:blipFill>
            <a:blip r:embed="rId7"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18" name="Freeform 18"/>
          <p:cNvSpPr/>
          <p:nvPr/>
        </p:nvSpPr>
        <p:spPr>
          <a:xfrm>
            <a:off x="4836589" y="2673865"/>
            <a:ext cx="228028" cy="228028"/>
          </a:xfrm>
          <a:custGeom>
            <a:avLst/>
            <a:gdLst/>
            <a:ahLst/>
            <a:cxnLst/>
            <a:rect l="l" t="t" r="r" b="b"/>
            <a:pathLst>
              <a:path w="228028" h="228028">
                <a:moveTo>
                  <a:pt x="0" y="0"/>
                </a:moveTo>
                <a:lnTo>
                  <a:pt x="228028" y="0"/>
                </a:lnTo>
                <a:lnTo>
                  <a:pt x="228028" y="228029"/>
                </a:lnTo>
                <a:lnTo>
                  <a:pt x="0" y="22802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9" name="Freeform 19"/>
          <p:cNvSpPr/>
          <p:nvPr/>
        </p:nvSpPr>
        <p:spPr>
          <a:xfrm>
            <a:off x="8930551" y="6310295"/>
            <a:ext cx="116508" cy="116508"/>
          </a:xfrm>
          <a:custGeom>
            <a:avLst/>
            <a:gdLst/>
            <a:ahLst/>
            <a:cxnLst/>
            <a:rect l="l" t="t" r="r" b="b"/>
            <a:pathLst>
              <a:path w="116508" h="116508">
                <a:moveTo>
                  <a:pt x="0" y="0"/>
                </a:moveTo>
                <a:lnTo>
                  <a:pt x="116509" y="0"/>
                </a:lnTo>
                <a:lnTo>
                  <a:pt x="116509" y="116508"/>
                </a:lnTo>
                <a:lnTo>
                  <a:pt x="0" y="116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Freeform 20"/>
          <p:cNvSpPr/>
          <p:nvPr/>
        </p:nvSpPr>
        <p:spPr>
          <a:xfrm>
            <a:off x="9214800" y="4887042"/>
            <a:ext cx="116508" cy="116508"/>
          </a:xfrm>
          <a:custGeom>
            <a:avLst/>
            <a:gdLst/>
            <a:ahLst/>
            <a:cxnLst/>
            <a:rect l="l" t="t" r="r" b="b"/>
            <a:pathLst>
              <a:path w="116508" h="116508">
                <a:moveTo>
                  <a:pt x="0" y="0"/>
                </a:moveTo>
                <a:lnTo>
                  <a:pt x="116508" y="0"/>
                </a:lnTo>
                <a:lnTo>
                  <a:pt x="116508" y="116508"/>
                </a:lnTo>
                <a:lnTo>
                  <a:pt x="0" y="116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1" name="Freeform 21"/>
          <p:cNvSpPr/>
          <p:nvPr/>
        </p:nvSpPr>
        <p:spPr>
          <a:xfrm>
            <a:off x="9367200" y="5039442"/>
            <a:ext cx="116508" cy="116508"/>
          </a:xfrm>
          <a:custGeom>
            <a:avLst/>
            <a:gdLst/>
            <a:ahLst/>
            <a:cxnLst/>
            <a:rect l="l" t="t" r="r" b="b"/>
            <a:pathLst>
              <a:path w="116508" h="116508">
                <a:moveTo>
                  <a:pt x="0" y="0"/>
                </a:moveTo>
                <a:lnTo>
                  <a:pt x="116508" y="0"/>
                </a:lnTo>
                <a:lnTo>
                  <a:pt x="116508" y="116508"/>
                </a:lnTo>
                <a:lnTo>
                  <a:pt x="0" y="116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2" name="Freeform 22"/>
          <p:cNvSpPr/>
          <p:nvPr/>
        </p:nvSpPr>
        <p:spPr>
          <a:xfrm>
            <a:off x="9519600" y="5191842"/>
            <a:ext cx="116508" cy="116508"/>
          </a:xfrm>
          <a:custGeom>
            <a:avLst/>
            <a:gdLst/>
            <a:ahLst/>
            <a:cxnLst/>
            <a:rect l="l" t="t" r="r" b="b"/>
            <a:pathLst>
              <a:path w="116508" h="116508">
                <a:moveTo>
                  <a:pt x="0" y="0"/>
                </a:moveTo>
                <a:lnTo>
                  <a:pt x="116508" y="0"/>
                </a:lnTo>
                <a:lnTo>
                  <a:pt x="116508" y="116508"/>
                </a:lnTo>
                <a:lnTo>
                  <a:pt x="0" y="116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3" name="Freeform 23"/>
          <p:cNvSpPr/>
          <p:nvPr/>
        </p:nvSpPr>
        <p:spPr>
          <a:xfrm>
            <a:off x="9672000" y="5344242"/>
            <a:ext cx="116508" cy="116508"/>
          </a:xfrm>
          <a:custGeom>
            <a:avLst/>
            <a:gdLst/>
            <a:ahLst/>
            <a:cxnLst/>
            <a:rect l="l" t="t" r="r" b="b"/>
            <a:pathLst>
              <a:path w="116508" h="116508">
                <a:moveTo>
                  <a:pt x="0" y="0"/>
                </a:moveTo>
                <a:lnTo>
                  <a:pt x="116508" y="0"/>
                </a:lnTo>
                <a:lnTo>
                  <a:pt x="116508" y="116508"/>
                </a:lnTo>
                <a:lnTo>
                  <a:pt x="0" y="116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4" name="Freeform 24"/>
          <p:cNvSpPr/>
          <p:nvPr/>
        </p:nvSpPr>
        <p:spPr>
          <a:xfrm>
            <a:off x="9824400" y="5496642"/>
            <a:ext cx="116508" cy="116508"/>
          </a:xfrm>
          <a:custGeom>
            <a:avLst/>
            <a:gdLst/>
            <a:ahLst/>
            <a:cxnLst/>
            <a:rect l="l" t="t" r="r" b="b"/>
            <a:pathLst>
              <a:path w="116508" h="116508">
                <a:moveTo>
                  <a:pt x="0" y="0"/>
                </a:moveTo>
                <a:lnTo>
                  <a:pt x="116508" y="0"/>
                </a:lnTo>
                <a:lnTo>
                  <a:pt x="116508" y="116508"/>
                </a:lnTo>
                <a:lnTo>
                  <a:pt x="0" y="116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5" name="Freeform 25"/>
          <p:cNvSpPr/>
          <p:nvPr/>
        </p:nvSpPr>
        <p:spPr>
          <a:xfrm>
            <a:off x="9976800" y="5649042"/>
            <a:ext cx="116508" cy="116508"/>
          </a:xfrm>
          <a:custGeom>
            <a:avLst/>
            <a:gdLst/>
            <a:ahLst/>
            <a:cxnLst/>
            <a:rect l="l" t="t" r="r" b="b"/>
            <a:pathLst>
              <a:path w="116508" h="116508">
                <a:moveTo>
                  <a:pt x="0" y="0"/>
                </a:moveTo>
                <a:lnTo>
                  <a:pt x="116508" y="0"/>
                </a:lnTo>
                <a:lnTo>
                  <a:pt x="116508" y="116508"/>
                </a:lnTo>
                <a:lnTo>
                  <a:pt x="0" y="116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6" name="Freeform 26">
            <a:hlinkClick r:id="rId8" tooltip="https://www.canva.com/design/DAGFJGxohWk/hgmBGCh8xgnN5gbWAAoK9A/edit"/>
          </p:cNvPr>
          <p:cNvSpPr/>
          <p:nvPr/>
        </p:nvSpPr>
        <p:spPr>
          <a:xfrm>
            <a:off x="2154955" y="513639"/>
            <a:ext cx="13978089" cy="8229600"/>
          </a:xfrm>
          <a:custGeom>
            <a:avLst/>
            <a:gdLst/>
            <a:ahLst/>
            <a:cxnLst/>
            <a:rect l="l" t="t" r="r" b="b"/>
            <a:pathLst>
              <a:path w="13978089" h="8229600">
                <a:moveTo>
                  <a:pt x="0" y="0"/>
                </a:moveTo>
                <a:lnTo>
                  <a:pt x="13978090" y="0"/>
                </a:lnTo>
                <a:lnTo>
                  <a:pt x="13978090" y="8229600"/>
                </a:lnTo>
                <a:lnTo>
                  <a:pt x="0" y="8229600"/>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US"/>
          </a:p>
        </p:txBody>
      </p:sp>
      <p:sp>
        <p:nvSpPr>
          <p:cNvPr id="27" name="Freeform 27"/>
          <p:cNvSpPr/>
          <p:nvPr/>
        </p:nvSpPr>
        <p:spPr>
          <a:xfrm>
            <a:off x="4733655" y="4269763"/>
            <a:ext cx="513309" cy="513309"/>
          </a:xfrm>
          <a:custGeom>
            <a:avLst/>
            <a:gdLst/>
            <a:ahLst/>
            <a:cxnLst/>
            <a:rect l="l" t="t" r="r" b="b"/>
            <a:pathLst>
              <a:path w="513309" h="513309">
                <a:moveTo>
                  <a:pt x="0" y="0"/>
                </a:moveTo>
                <a:lnTo>
                  <a:pt x="513309" y="0"/>
                </a:lnTo>
                <a:lnTo>
                  <a:pt x="513309" y="513309"/>
                </a:lnTo>
                <a:lnTo>
                  <a:pt x="0" y="51330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8" name="Freeform 28"/>
          <p:cNvSpPr/>
          <p:nvPr/>
        </p:nvSpPr>
        <p:spPr>
          <a:xfrm>
            <a:off x="4522402" y="3477683"/>
            <a:ext cx="231574" cy="231574"/>
          </a:xfrm>
          <a:custGeom>
            <a:avLst/>
            <a:gdLst/>
            <a:ahLst/>
            <a:cxnLst/>
            <a:rect l="l" t="t" r="r" b="b"/>
            <a:pathLst>
              <a:path w="231574" h="231574">
                <a:moveTo>
                  <a:pt x="0" y="0"/>
                </a:moveTo>
                <a:lnTo>
                  <a:pt x="231574" y="0"/>
                </a:lnTo>
                <a:lnTo>
                  <a:pt x="231574" y="231574"/>
                </a:lnTo>
                <a:lnTo>
                  <a:pt x="0" y="2315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9" name="Freeform 29"/>
          <p:cNvSpPr/>
          <p:nvPr/>
        </p:nvSpPr>
        <p:spPr>
          <a:xfrm>
            <a:off x="4874523" y="5191842"/>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0" name="Freeform 30"/>
          <p:cNvSpPr/>
          <p:nvPr/>
        </p:nvSpPr>
        <p:spPr>
          <a:xfrm>
            <a:off x="6160144" y="5251663"/>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1" name="Freeform 31"/>
          <p:cNvSpPr/>
          <p:nvPr/>
        </p:nvSpPr>
        <p:spPr>
          <a:xfrm>
            <a:off x="5572137" y="5649042"/>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2" name="Freeform 32"/>
          <p:cNvSpPr/>
          <p:nvPr/>
        </p:nvSpPr>
        <p:spPr>
          <a:xfrm>
            <a:off x="5839925" y="6307162"/>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3" name="Freeform 33"/>
          <p:cNvSpPr/>
          <p:nvPr/>
        </p:nvSpPr>
        <p:spPr>
          <a:xfrm>
            <a:off x="6808890" y="6274824"/>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4" name="Freeform 34"/>
          <p:cNvSpPr/>
          <p:nvPr/>
        </p:nvSpPr>
        <p:spPr>
          <a:xfrm>
            <a:off x="6662908" y="7284387"/>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5" name="Freeform 35"/>
          <p:cNvSpPr/>
          <p:nvPr/>
        </p:nvSpPr>
        <p:spPr>
          <a:xfrm>
            <a:off x="6279785" y="7190003"/>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6" name="Freeform 36"/>
          <p:cNvSpPr/>
          <p:nvPr/>
        </p:nvSpPr>
        <p:spPr>
          <a:xfrm>
            <a:off x="6050022" y="6979587"/>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7" name="Freeform 37"/>
          <p:cNvSpPr/>
          <p:nvPr/>
        </p:nvSpPr>
        <p:spPr>
          <a:xfrm>
            <a:off x="6339606" y="5649042"/>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8" name="Freeform 38"/>
          <p:cNvSpPr/>
          <p:nvPr/>
        </p:nvSpPr>
        <p:spPr>
          <a:xfrm>
            <a:off x="8686800" y="3791025"/>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9" name="Freeform 39"/>
          <p:cNvSpPr/>
          <p:nvPr/>
        </p:nvSpPr>
        <p:spPr>
          <a:xfrm>
            <a:off x="8411076" y="3791025"/>
            <a:ext cx="119641" cy="119641"/>
          </a:xfrm>
          <a:custGeom>
            <a:avLst/>
            <a:gdLst/>
            <a:ahLst/>
            <a:cxnLst/>
            <a:rect l="l" t="t" r="r" b="b"/>
            <a:pathLst>
              <a:path w="119641" h="119641">
                <a:moveTo>
                  <a:pt x="0" y="0"/>
                </a:moveTo>
                <a:lnTo>
                  <a:pt x="119642" y="0"/>
                </a:lnTo>
                <a:lnTo>
                  <a:pt x="119642"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40" name="Freeform 40"/>
          <p:cNvSpPr/>
          <p:nvPr/>
        </p:nvSpPr>
        <p:spPr>
          <a:xfrm>
            <a:off x="9095159" y="3358042"/>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41" name="Freeform 41"/>
          <p:cNvSpPr/>
          <p:nvPr/>
        </p:nvSpPr>
        <p:spPr>
          <a:xfrm>
            <a:off x="8626979" y="4390723"/>
            <a:ext cx="119641" cy="119641"/>
          </a:xfrm>
          <a:custGeom>
            <a:avLst/>
            <a:gdLst/>
            <a:ahLst/>
            <a:cxnLst/>
            <a:rect l="l" t="t" r="r" b="b"/>
            <a:pathLst>
              <a:path w="119641" h="119641">
                <a:moveTo>
                  <a:pt x="0" y="0"/>
                </a:moveTo>
                <a:lnTo>
                  <a:pt x="119642" y="0"/>
                </a:lnTo>
                <a:lnTo>
                  <a:pt x="119642"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42" name="Freeform 42"/>
          <p:cNvSpPr/>
          <p:nvPr/>
        </p:nvSpPr>
        <p:spPr>
          <a:xfrm>
            <a:off x="8812138" y="4118590"/>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43" name="Freeform 43"/>
          <p:cNvSpPr/>
          <p:nvPr/>
        </p:nvSpPr>
        <p:spPr>
          <a:xfrm>
            <a:off x="9100649" y="3921645"/>
            <a:ext cx="108662" cy="108662"/>
          </a:xfrm>
          <a:custGeom>
            <a:avLst/>
            <a:gdLst/>
            <a:ahLst/>
            <a:cxnLst/>
            <a:rect l="l" t="t" r="r" b="b"/>
            <a:pathLst>
              <a:path w="108662" h="108662">
                <a:moveTo>
                  <a:pt x="0" y="0"/>
                </a:moveTo>
                <a:lnTo>
                  <a:pt x="108661" y="0"/>
                </a:lnTo>
                <a:lnTo>
                  <a:pt x="108661" y="108662"/>
                </a:lnTo>
                <a:lnTo>
                  <a:pt x="0" y="10866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44" name="Freeform 44"/>
          <p:cNvSpPr/>
          <p:nvPr/>
        </p:nvSpPr>
        <p:spPr>
          <a:xfrm>
            <a:off x="10416054" y="5069068"/>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45" name="Freeform 45"/>
          <p:cNvSpPr/>
          <p:nvPr/>
        </p:nvSpPr>
        <p:spPr>
          <a:xfrm>
            <a:off x="9084179" y="5645909"/>
            <a:ext cx="119641" cy="119641"/>
          </a:xfrm>
          <a:custGeom>
            <a:avLst/>
            <a:gdLst/>
            <a:ahLst/>
            <a:cxnLst/>
            <a:rect l="l" t="t" r="r" b="b"/>
            <a:pathLst>
              <a:path w="119641" h="119641">
                <a:moveTo>
                  <a:pt x="0" y="0"/>
                </a:moveTo>
                <a:lnTo>
                  <a:pt x="119642" y="0"/>
                </a:lnTo>
                <a:lnTo>
                  <a:pt x="119642"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46" name="Freeform 46"/>
          <p:cNvSpPr/>
          <p:nvPr/>
        </p:nvSpPr>
        <p:spPr>
          <a:xfrm>
            <a:off x="8931779" y="3891735"/>
            <a:ext cx="59821" cy="59821"/>
          </a:xfrm>
          <a:custGeom>
            <a:avLst/>
            <a:gdLst/>
            <a:ahLst/>
            <a:cxnLst/>
            <a:rect l="l" t="t" r="r" b="b"/>
            <a:pathLst>
              <a:path w="59821" h="59821">
                <a:moveTo>
                  <a:pt x="0" y="0"/>
                </a:moveTo>
                <a:lnTo>
                  <a:pt x="59821" y="0"/>
                </a:lnTo>
                <a:lnTo>
                  <a:pt x="59821" y="59821"/>
                </a:lnTo>
                <a:lnTo>
                  <a:pt x="0" y="598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47" name="Freeform 47"/>
          <p:cNvSpPr/>
          <p:nvPr/>
        </p:nvSpPr>
        <p:spPr>
          <a:xfrm>
            <a:off x="8961690" y="3820935"/>
            <a:ext cx="59821" cy="59821"/>
          </a:xfrm>
          <a:custGeom>
            <a:avLst/>
            <a:gdLst/>
            <a:ahLst/>
            <a:cxnLst/>
            <a:rect l="l" t="t" r="r" b="b"/>
            <a:pathLst>
              <a:path w="59821" h="59821">
                <a:moveTo>
                  <a:pt x="0" y="0"/>
                </a:moveTo>
                <a:lnTo>
                  <a:pt x="59820" y="0"/>
                </a:lnTo>
                <a:lnTo>
                  <a:pt x="59820" y="59821"/>
                </a:lnTo>
                <a:lnTo>
                  <a:pt x="0" y="598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48" name="Freeform 48"/>
          <p:cNvSpPr/>
          <p:nvPr/>
        </p:nvSpPr>
        <p:spPr>
          <a:xfrm>
            <a:off x="9976800" y="4452110"/>
            <a:ext cx="59821" cy="59821"/>
          </a:xfrm>
          <a:custGeom>
            <a:avLst/>
            <a:gdLst/>
            <a:ahLst/>
            <a:cxnLst/>
            <a:rect l="l" t="t" r="r" b="b"/>
            <a:pathLst>
              <a:path w="59821" h="59821">
                <a:moveTo>
                  <a:pt x="0" y="0"/>
                </a:moveTo>
                <a:lnTo>
                  <a:pt x="59821" y="0"/>
                </a:lnTo>
                <a:lnTo>
                  <a:pt x="59821" y="59820"/>
                </a:lnTo>
                <a:lnTo>
                  <a:pt x="0" y="598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49" name="Freeform 49"/>
          <p:cNvSpPr/>
          <p:nvPr/>
        </p:nvSpPr>
        <p:spPr>
          <a:xfrm>
            <a:off x="9273054" y="4058769"/>
            <a:ext cx="59821" cy="59821"/>
          </a:xfrm>
          <a:custGeom>
            <a:avLst/>
            <a:gdLst/>
            <a:ahLst/>
            <a:cxnLst/>
            <a:rect l="l" t="t" r="r" b="b"/>
            <a:pathLst>
              <a:path w="59821" h="59821">
                <a:moveTo>
                  <a:pt x="0" y="0"/>
                </a:moveTo>
                <a:lnTo>
                  <a:pt x="59821" y="0"/>
                </a:lnTo>
                <a:lnTo>
                  <a:pt x="59821" y="59821"/>
                </a:lnTo>
                <a:lnTo>
                  <a:pt x="0" y="598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50" name="Freeform 50"/>
          <p:cNvSpPr/>
          <p:nvPr/>
        </p:nvSpPr>
        <p:spPr>
          <a:xfrm>
            <a:off x="9179400" y="4233074"/>
            <a:ext cx="59821" cy="59821"/>
          </a:xfrm>
          <a:custGeom>
            <a:avLst/>
            <a:gdLst/>
            <a:ahLst/>
            <a:cxnLst/>
            <a:rect l="l" t="t" r="r" b="b"/>
            <a:pathLst>
              <a:path w="59821" h="59821">
                <a:moveTo>
                  <a:pt x="0" y="0"/>
                </a:moveTo>
                <a:lnTo>
                  <a:pt x="59821" y="0"/>
                </a:lnTo>
                <a:lnTo>
                  <a:pt x="59821" y="59821"/>
                </a:lnTo>
                <a:lnTo>
                  <a:pt x="0" y="598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51" name="Freeform 51"/>
          <p:cNvSpPr/>
          <p:nvPr/>
        </p:nvSpPr>
        <p:spPr>
          <a:xfrm>
            <a:off x="9518034" y="4088679"/>
            <a:ext cx="59821" cy="59821"/>
          </a:xfrm>
          <a:custGeom>
            <a:avLst/>
            <a:gdLst/>
            <a:ahLst/>
            <a:cxnLst/>
            <a:rect l="l" t="t" r="r" b="b"/>
            <a:pathLst>
              <a:path w="59821" h="59821">
                <a:moveTo>
                  <a:pt x="0" y="0"/>
                </a:moveTo>
                <a:lnTo>
                  <a:pt x="59820" y="0"/>
                </a:lnTo>
                <a:lnTo>
                  <a:pt x="59820" y="59821"/>
                </a:lnTo>
                <a:lnTo>
                  <a:pt x="0" y="598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52" name="Freeform 52"/>
          <p:cNvSpPr/>
          <p:nvPr/>
        </p:nvSpPr>
        <p:spPr>
          <a:xfrm>
            <a:off x="9728688" y="4292895"/>
            <a:ext cx="59821" cy="59821"/>
          </a:xfrm>
          <a:custGeom>
            <a:avLst/>
            <a:gdLst/>
            <a:ahLst/>
            <a:cxnLst/>
            <a:rect l="l" t="t" r="r" b="b"/>
            <a:pathLst>
              <a:path w="59821" h="59821">
                <a:moveTo>
                  <a:pt x="0" y="0"/>
                </a:moveTo>
                <a:lnTo>
                  <a:pt x="59820" y="0"/>
                </a:lnTo>
                <a:lnTo>
                  <a:pt x="59820" y="59820"/>
                </a:lnTo>
                <a:lnTo>
                  <a:pt x="0" y="5982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53" name="Freeform 53"/>
          <p:cNvSpPr/>
          <p:nvPr/>
        </p:nvSpPr>
        <p:spPr>
          <a:xfrm>
            <a:off x="9489690" y="4241079"/>
            <a:ext cx="59821" cy="59821"/>
          </a:xfrm>
          <a:custGeom>
            <a:avLst/>
            <a:gdLst/>
            <a:ahLst/>
            <a:cxnLst/>
            <a:rect l="l" t="t" r="r" b="b"/>
            <a:pathLst>
              <a:path w="59821" h="59821">
                <a:moveTo>
                  <a:pt x="0" y="0"/>
                </a:moveTo>
                <a:lnTo>
                  <a:pt x="59820" y="0"/>
                </a:lnTo>
                <a:lnTo>
                  <a:pt x="59820" y="59821"/>
                </a:lnTo>
                <a:lnTo>
                  <a:pt x="0" y="598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54" name="Freeform 54"/>
          <p:cNvSpPr/>
          <p:nvPr/>
        </p:nvSpPr>
        <p:spPr>
          <a:xfrm>
            <a:off x="10033488" y="4739057"/>
            <a:ext cx="59821" cy="59821"/>
          </a:xfrm>
          <a:custGeom>
            <a:avLst/>
            <a:gdLst/>
            <a:ahLst/>
            <a:cxnLst/>
            <a:rect l="l" t="t" r="r" b="b"/>
            <a:pathLst>
              <a:path w="59821" h="59821">
                <a:moveTo>
                  <a:pt x="0" y="0"/>
                </a:moveTo>
                <a:lnTo>
                  <a:pt x="59820" y="0"/>
                </a:lnTo>
                <a:lnTo>
                  <a:pt x="59820" y="59821"/>
                </a:lnTo>
                <a:lnTo>
                  <a:pt x="0" y="598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55" name="Freeform 55"/>
          <p:cNvSpPr/>
          <p:nvPr/>
        </p:nvSpPr>
        <p:spPr>
          <a:xfrm>
            <a:off x="9549510" y="4445295"/>
            <a:ext cx="59821" cy="59821"/>
          </a:xfrm>
          <a:custGeom>
            <a:avLst/>
            <a:gdLst/>
            <a:ahLst/>
            <a:cxnLst/>
            <a:rect l="l" t="t" r="r" b="b"/>
            <a:pathLst>
              <a:path w="59821" h="59821">
                <a:moveTo>
                  <a:pt x="0" y="0"/>
                </a:moveTo>
                <a:lnTo>
                  <a:pt x="59821" y="0"/>
                </a:lnTo>
                <a:lnTo>
                  <a:pt x="59821" y="59820"/>
                </a:lnTo>
                <a:lnTo>
                  <a:pt x="0" y="598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56" name="Freeform 56"/>
          <p:cNvSpPr/>
          <p:nvPr/>
        </p:nvSpPr>
        <p:spPr>
          <a:xfrm>
            <a:off x="10093308" y="4828788"/>
            <a:ext cx="50407" cy="50407"/>
          </a:xfrm>
          <a:custGeom>
            <a:avLst/>
            <a:gdLst/>
            <a:ahLst/>
            <a:cxnLst/>
            <a:rect l="l" t="t" r="r" b="b"/>
            <a:pathLst>
              <a:path w="50407" h="50407">
                <a:moveTo>
                  <a:pt x="0" y="0"/>
                </a:moveTo>
                <a:lnTo>
                  <a:pt x="50408" y="0"/>
                </a:lnTo>
                <a:lnTo>
                  <a:pt x="50408" y="50407"/>
                </a:lnTo>
                <a:lnTo>
                  <a:pt x="0" y="5040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57" name="Freeform 57"/>
          <p:cNvSpPr/>
          <p:nvPr/>
        </p:nvSpPr>
        <p:spPr>
          <a:xfrm>
            <a:off x="8530718" y="5705730"/>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58" name="Freeform 58"/>
          <p:cNvSpPr/>
          <p:nvPr/>
        </p:nvSpPr>
        <p:spPr>
          <a:xfrm>
            <a:off x="8197270" y="5430914"/>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59" name="Freeform 59"/>
          <p:cNvSpPr/>
          <p:nvPr/>
        </p:nvSpPr>
        <p:spPr>
          <a:xfrm>
            <a:off x="10834653" y="5217337"/>
            <a:ext cx="69570" cy="69570"/>
          </a:xfrm>
          <a:custGeom>
            <a:avLst/>
            <a:gdLst/>
            <a:ahLst/>
            <a:cxnLst/>
            <a:rect l="l" t="t" r="r" b="b"/>
            <a:pathLst>
              <a:path w="69570" h="69570">
                <a:moveTo>
                  <a:pt x="0" y="0"/>
                </a:moveTo>
                <a:lnTo>
                  <a:pt x="69570" y="0"/>
                </a:lnTo>
                <a:lnTo>
                  <a:pt x="69570" y="69570"/>
                </a:lnTo>
                <a:lnTo>
                  <a:pt x="0" y="695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60" name="Freeform 60"/>
          <p:cNvSpPr/>
          <p:nvPr/>
        </p:nvSpPr>
        <p:spPr>
          <a:xfrm>
            <a:off x="9853710" y="4978055"/>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61" name="Freeform 61"/>
          <p:cNvSpPr/>
          <p:nvPr/>
        </p:nvSpPr>
        <p:spPr>
          <a:xfrm>
            <a:off x="10164239" y="5945655"/>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62" name="Freeform 62"/>
          <p:cNvSpPr/>
          <p:nvPr/>
        </p:nvSpPr>
        <p:spPr>
          <a:xfrm>
            <a:off x="9631110" y="7164746"/>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63" name="Freeform 63"/>
          <p:cNvSpPr/>
          <p:nvPr/>
        </p:nvSpPr>
        <p:spPr>
          <a:xfrm>
            <a:off x="9788508" y="7039408"/>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64" name="Freeform 64"/>
          <p:cNvSpPr/>
          <p:nvPr/>
        </p:nvSpPr>
        <p:spPr>
          <a:xfrm>
            <a:off x="9734069" y="6555255"/>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65" name="Freeform 65"/>
          <p:cNvSpPr/>
          <p:nvPr/>
        </p:nvSpPr>
        <p:spPr>
          <a:xfrm>
            <a:off x="11271902" y="4902014"/>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66" name="Freeform 66"/>
          <p:cNvSpPr/>
          <p:nvPr/>
        </p:nvSpPr>
        <p:spPr>
          <a:xfrm>
            <a:off x="11711456" y="5053139"/>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67" name="Freeform 67"/>
          <p:cNvSpPr/>
          <p:nvPr/>
        </p:nvSpPr>
        <p:spPr>
          <a:xfrm>
            <a:off x="11831097" y="4902014"/>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68" name="Freeform 68"/>
          <p:cNvSpPr/>
          <p:nvPr/>
        </p:nvSpPr>
        <p:spPr>
          <a:xfrm>
            <a:off x="12078747" y="5112960"/>
            <a:ext cx="75750" cy="75750"/>
          </a:xfrm>
          <a:custGeom>
            <a:avLst/>
            <a:gdLst/>
            <a:ahLst/>
            <a:cxnLst/>
            <a:rect l="l" t="t" r="r" b="b"/>
            <a:pathLst>
              <a:path w="75750" h="75750">
                <a:moveTo>
                  <a:pt x="0" y="0"/>
                </a:moveTo>
                <a:lnTo>
                  <a:pt x="75750" y="0"/>
                </a:lnTo>
                <a:lnTo>
                  <a:pt x="75750" y="75749"/>
                </a:lnTo>
                <a:lnTo>
                  <a:pt x="0" y="7574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69" name="Freeform 69"/>
          <p:cNvSpPr/>
          <p:nvPr/>
        </p:nvSpPr>
        <p:spPr>
          <a:xfrm>
            <a:off x="13936913" y="4568618"/>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0" name="Freeform 70"/>
          <p:cNvSpPr/>
          <p:nvPr/>
        </p:nvSpPr>
        <p:spPr>
          <a:xfrm>
            <a:off x="12760547" y="4649326"/>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71" name="Freeform 71"/>
          <p:cNvSpPr/>
          <p:nvPr/>
        </p:nvSpPr>
        <p:spPr>
          <a:xfrm>
            <a:off x="13261717" y="5097696"/>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72" name="Freeform 72"/>
          <p:cNvSpPr/>
          <p:nvPr/>
        </p:nvSpPr>
        <p:spPr>
          <a:xfrm>
            <a:off x="12955777" y="5898795"/>
            <a:ext cx="73921" cy="73921"/>
          </a:xfrm>
          <a:custGeom>
            <a:avLst/>
            <a:gdLst/>
            <a:ahLst/>
            <a:cxnLst/>
            <a:rect l="l" t="t" r="r" b="b"/>
            <a:pathLst>
              <a:path w="73921" h="73921">
                <a:moveTo>
                  <a:pt x="0" y="0"/>
                </a:moveTo>
                <a:lnTo>
                  <a:pt x="73921" y="0"/>
                </a:lnTo>
                <a:lnTo>
                  <a:pt x="73921" y="73921"/>
                </a:lnTo>
                <a:lnTo>
                  <a:pt x="0" y="7392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73" name="Freeform 73"/>
          <p:cNvSpPr/>
          <p:nvPr/>
        </p:nvSpPr>
        <p:spPr>
          <a:xfrm>
            <a:off x="13817272" y="6919767"/>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74" name="Freeform 74"/>
          <p:cNvSpPr/>
          <p:nvPr/>
        </p:nvSpPr>
        <p:spPr>
          <a:xfrm>
            <a:off x="15081145" y="7837448"/>
            <a:ext cx="83446" cy="83446"/>
          </a:xfrm>
          <a:custGeom>
            <a:avLst/>
            <a:gdLst/>
            <a:ahLst/>
            <a:cxnLst/>
            <a:rect l="l" t="t" r="r" b="b"/>
            <a:pathLst>
              <a:path w="83446" h="83446">
                <a:moveTo>
                  <a:pt x="0" y="0"/>
                </a:moveTo>
                <a:lnTo>
                  <a:pt x="83446" y="0"/>
                </a:lnTo>
                <a:lnTo>
                  <a:pt x="83446" y="83446"/>
                </a:lnTo>
                <a:lnTo>
                  <a:pt x="0" y="8344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75" name="Freeform 75"/>
          <p:cNvSpPr/>
          <p:nvPr/>
        </p:nvSpPr>
        <p:spPr>
          <a:xfrm>
            <a:off x="14227385" y="5400930"/>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76" name="Freeform 76"/>
          <p:cNvSpPr/>
          <p:nvPr/>
        </p:nvSpPr>
        <p:spPr>
          <a:xfrm>
            <a:off x="15964750" y="6674896"/>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7" name="Freeform 77"/>
          <p:cNvSpPr/>
          <p:nvPr/>
        </p:nvSpPr>
        <p:spPr>
          <a:xfrm>
            <a:off x="12955777" y="528780"/>
            <a:ext cx="3169676" cy="981892"/>
          </a:xfrm>
          <a:custGeom>
            <a:avLst/>
            <a:gdLst/>
            <a:ahLst/>
            <a:cxnLst/>
            <a:rect l="l" t="t" r="r" b="b"/>
            <a:pathLst>
              <a:path w="3169676" h="981892">
                <a:moveTo>
                  <a:pt x="0" y="0"/>
                </a:moveTo>
                <a:lnTo>
                  <a:pt x="3169676" y="0"/>
                </a:lnTo>
                <a:lnTo>
                  <a:pt x="3169676" y="981892"/>
                </a:lnTo>
                <a:lnTo>
                  <a:pt x="0" y="981892"/>
                </a:lnTo>
                <a:lnTo>
                  <a:pt x="0" y="0"/>
                </a:lnTo>
                <a:close/>
              </a:path>
            </a:pathLst>
          </a:custGeom>
          <a:blipFill>
            <a:blip r:embed="rId1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78" name="Freeform 78"/>
          <p:cNvSpPr/>
          <p:nvPr/>
        </p:nvSpPr>
        <p:spPr>
          <a:xfrm>
            <a:off x="8470897" y="4709147"/>
            <a:ext cx="119641" cy="119641"/>
          </a:xfrm>
          <a:custGeom>
            <a:avLst/>
            <a:gdLst/>
            <a:ahLst/>
            <a:cxnLst/>
            <a:rect l="l" t="t" r="r" b="b"/>
            <a:pathLst>
              <a:path w="119641" h="119641">
                <a:moveTo>
                  <a:pt x="0" y="0"/>
                </a:moveTo>
                <a:lnTo>
                  <a:pt x="119641" y="0"/>
                </a:lnTo>
                <a:lnTo>
                  <a:pt x="119641" y="119641"/>
                </a:lnTo>
                <a:lnTo>
                  <a:pt x="0" y="1196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9" name="Freeform 79"/>
          <p:cNvSpPr/>
          <p:nvPr/>
        </p:nvSpPr>
        <p:spPr>
          <a:xfrm>
            <a:off x="9301398" y="4148500"/>
            <a:ext cx="59821" cy="59821"/>
          </a:xfrm>
          <a:custGeom>
            <a:avLst/>
            <a:gdLst/>
            <a:ahLst/>
            <a:cxnLst/>
            <a:rect l="l" t="t" r="r" b="b"/>
            <a:pathLst>
              <a:path w="59821" h="59821">
                <a:moveTo>
                  <a:pt x="0" y="0"/>
                </a:moveTo>
                <a:lnTo>
                  <a:pt x="59821" y="0"/>
                </a:lnTo>
                <a:lnTo>
                  <a:pt x="59821" y="59821"/>
                </a:lnTo>
                <a:lnTo>
                  <a:pt x="0" y="598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0" name="Freeform 80"/>
          <p:cNvSpPr/>
          <p:nvPr/>
        </p:nvSpPr>
        <p:spPr>
          <a:xfrm>
            <a:off x="9483708" y="3998949"/>
            <a:ext cx="59821" cy="59821"/>
          </a:xfrm>
          <a:custGeom>
            <a:avLst/>
            <a:gdLst/>
            <a:ahLst/>
            <a:cxnLst/>
            <a:rect l="l" t="t" r="r" b="b"/>
            <a:pathLst>
              <a:path w="59821" h="59821">
                <a:moveTo>
                  <a:pt x="0" y="0"/>
                </a:moveTo>
                <a:lnTo>
                  <a:pt x="59821" y="0"/>
                </a:lnTo>
                <a:lnTo>
                  <a:pt x="59821" y="59820"/>
                </a:lnTo>
                <a:lnTo>
                  <a:pt x="0" y="598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1" name="Freeform 81"/>
          <p:cNvSpPr/>
          <p:nvPr/>
        </p:nvSpPr>
        <p:spPr>
          <a:xfrm>
            <a:off x="9314085" y="3939128"/>
            <a:ext cx="59821" cy="59821"/>
          </a:xfrm>
          <a:custGeom>
            <a:avLst/>
            <a:gdLst/>
            <a:ahLst/>
            <a:cxnLst/>
            <a:rect l="l" t="t" r="r" b="b"/>
            <a:pathLst>
              <a:path w="59821" h="59821">
                <a:moveTo>
                  <a:pt x="0" y="0"/>
                </a:moveTo>
                <a:lnTo>
                  <a:pt x="59821" y="0"/>
                </a:lnTo>
                <a:lnTo>
                  <a:pt x="59821" y="59821"/>
                </a:lnTo>
                <a:lnTo>
                  <a:pt x="0" y="598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2" name="Freeform 82"/>
          <p:cNvSpPr/>
          <p:nvPr/>
        </p:nvSpPr>
        <p:spPr>
          <a:xfrm>
            <a:off x="9047060" y="4102294"/>
            <a:ext cx="59821" cy="59821"/>
          </a:xfrm>
          <a:custGeom>
            <a:avLst/>
            <a:gdLst/>
            <a:ahLst/>
            <a:cxnLst/>
            <a:rect l="l" t="t" r="r" b="b"/>
            <a:pathLst>
              <a:path w="59821" h="59821">
                <a:moveTo>
                  <a:pt x="0" y="0"/>
                </a:moveTo>
                <a:lnTo>
                  <a:pt x="59820" y="0"/>
                </a:lnTo>
                <a:lnTo>
                  <a:pt x="59820" y="59821"/>
                </a:lnTo>
                <a:lnTo>
                  <a:pt x="0" y="598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3" name="Freeform 83"/>
          <p:cNvSpPr/>
          <p:nvPr/>
        </p:nvSpPr>
        <p:spPr>
          <a:xfrm>
            <a:off x="9095159" y="3593470"/>
            <a:ext cx="59821" cy="59821"/>
          </a:xfrm>
          <a:custGeom>
            <a:avLst/>
            <a:gdLst/>
            <a:ahLst/>
            <a:cxnLst/>
            <a:rect l="l" t="t" r="r" b="b"/>
            <a:pathLst>
              <a:path w="59821" h="59821">
                <a:moveTo>
                  <a:pt x="0" y="0"/>
                </a:moveTo>
                <a:lnTo>
                  <a:pt x="59820" y="0"/>
                </a:lnTo>
                <a:lnTo>
                  <a:pt x="59820" y="59820"/>
                </a:lnTo>
                <a:lnTo>
                  <a:pt x="0" y="598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4" name="Freeform 84"/>
          <p:cNvSpPr/>
          <p:nvPr/>
        </p:nvSpPr>
        <p:spPr>
          <a:xfrm>
            <a:off x="10784246" y="5112960"/>
            <a:ext cx="50407" cy="50407"/>
          </a:xfrm>
          <a:custGeom>
            <a:avLst/>
            <a:gdLst/>
            <a:ahLst/>
            <a:cxnLst/>
            <a:rect l="l" t="t" r="r" b="b"/>
            <a:pathLst>
              <a:path w="50407" h="50407">
                <a:moveTo>
                  <a:pt x="0" y="0"/>
                </a:moveTo>
                <a:lnTo>
                  <a:pt x="50407" y="0"/>
                </a:lnTo>
                <a:lnTo>
                  <a:pt x="50407" y="50407"/>
                </a:lnTo>
                <a:lnTo>
                  <a:pt x="0" y="5040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5" name="Freeform 85"/>
          <p:cNvSpPr/>
          <p:nvPr/>
        </p:nvSpPr>
        <p:spPr>
          <a:xfrm>
            <a:off x="10535695" y="4876810"/>
            <a:ext cx="50407" cy="50407"/>
          </a:xfrm>
          <a:custGeom>
            <a:avLst/>
            <a:gdLst/>
            <a:ahLst/>
            <a:cxnLst/>
            <a:rect l="l" t="t" r="r" b="b"/>
            <a:pathLst>
              <a:path w="50407" h="50407">
                <a:moveTo>
                  <a:pt x="0" y="0"/>
                </a:moveTo>
                <a:lnTo>
                  <a:pt x="50407" y="0"/>
                </a:lnTo>
                <a:lnTo>
                  <a:pt x="50407" y="50408"/>
                </a:lnTo>
                <a:lnTo>
                  <a:pt x="0" y="504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6" name="Freeform 86"/>
          <p:cNvSpPr/>
          <p:nvPr/>
        </p:nvSpPr>
        <p:spPr>
          <a:xfrm>
            <a:off x="10339338" y="4322805"/>
            <a:ext cx="59821" cy="59821"/>
          </a:xfrm>
          <a:custGeom>
            <a:avLst/>
            <a:gdLst/>
            <a:ahLst/>
            <a:cxnLst/>
            <a:rect l="l" t="t" r="r" b="b"/>
            <a:pathLst>
              <a:path w="59821" h="59821">
                <a:moveTo>
                  <a:pt x="0" y="0"/>
                </a:moveTo>
                <a:lnTo>
                  <a:pt x="59821" y="0"/>
                </a:lnTo>
                <a:lnTo>
                  <a:pt x="59821" y="59821"/>
                </a:lnTo>
                <a:lnTo>
                  <a:pt x="0" y="598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7" name="Freeform 87"/>
          <p:cNvSpPr/>
          <p:nvPr/>
        </p:nvSpPr>
        <p:spPr>
          <a:xfrm>
            <a:off x="13507068" y="4554419"/>
            <a:ext cx="89161" cy="89161"/>
          </a:xfrm>
          <a:custGeom>
            <a:avLst/>
            <a:gdLst/>
            <a:ahLst/>
            <a:cxnLst/>
            <a:rect l="l" t="t" r="r" b="b"/>
            <a:pathLst>
              <a:path w="89161" h="89161">
                <a:moveTo>
                  <a:pt x="0" y="0"/>
                </a:moveTo>
                <a:lnTo>
                  <a:pt x="89161" y="0"/>
                </a:lnTo>
                <a:lnTo>
                  <a:pt x="89161" y="89161"/>
                </a:lnTo>
                <a:lnTo>
                  <a:pt x="0" y="891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8" name="Freeform 88"/>
          <p:cNvSpPr/>
          <p:nvPr/>
        </p:nvSpPr>
        <p:spPr>
          <a:xfrm>
            <a:off x="12992737" y="6030971"/>
            <a:ext cx="73921" cy="73921"/>
          </a:xfrm>
          <a:custGeom>
            <a:avLst/>
            <a:gdLst/>
            <a:ahLst/>
            <a:cxnLst/>
            <a:rect l="l" t="t" r="r" b="b"/>
            <a:pathLst>
              <a:path w="73921" h="73921">
                <a:moveTo>
                  <a:pt x="0" y="0"/>
                </a:moveTo>
                <a:lnTo>
                  <a:pt x="73921" y="0"/>
                </a:lnTo>
                <a:lnTo>
                  <a:pt x="73921" y="73921"/>
                </a:lnTo>
                <a:lnTo>
                  <a:pt x="0" y="7392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89" name="Freeform 89"/>
          <p:cNvSpPr/>
          <p:nvPr/>
        </p:nvSpPr>
        <p:spPr>
          <a:xfrm>
            <a:off x="11786704" y="5746486"/>
            <a:ext cx="44394" cy="44394"/>
          </a:xfrm>
          <a:custGeom>
            <a:avLst/>
            <a:gdLst/>
            <a:ahLst/>
            <a:cxnLst/>
            <a:rect l="l" t="t" r="r" b="b"/>
            <a:pathLst>
              <a:path w="44394" h="44394">
                <a:moveTo>
                  <a:pt x="0" y="0"/>
                </a:moveTo>
                <a:lnTo>
                  <a:pt x="44393" y="0"/>
                </a:lnTo>
                <a:lnTo>
                  <a:pt x="44393" y="44394"/>
                </a:lnTo>
                <a:lnTo>
                  <a:pt x="0" y="443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0" name="Freeform 90"/>
          <p:cNvSpPr/>
          <p:nvPr/>
        </p:nvSpPr>
        <p:spPr>
          <a:xfrm>
            <a:off x="12471177" y="5385001"/>
            <a:ext cx="75750" cy="75750"/>
          </a:xfrm>
          <a:custGeom>
            <a:avLst/>
            <a:gdLst/>
            <a:ahLst/>
            <a:cxnLst/>
            <a:rect l="l" t="t" r="r" b="b"/>
            <a:pathLst>
              <a:path w="75750" h="75750">
                <a:moveTo>
                  <a:pt x="0" y="0"/>
                </a:moveTo>
                <a:lnTo>
                  <a:pt x="75750" y="0"/>
                </a:lnTo>
                <a:lnTo>
                  <a:pt x="75750" y="75749"/>
                </a:lnTo>
                <a:lnTo>
                  <a:pt x="0" y="7574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9ED"/>
        </a:solidFill>
        <a:effectLst/>
      </p:bgPr>
    </p:bg>
    <p:spTree>
      <p:nvGrpSpPr>
        <p:cNvPr id="1" name=""/>
        <p:cNvGrpSpPr/>
        <p:nvPr/>
      </p:nvGrpSpPr>
      <p:grpSpPr>
        <a:xfrm>
          <a:off x="0" y="0"/>
          <a:ext cx="0" cy="0"/>
          <a:chOff x="0" y="0"/>
          <a:chExt cx="0" cy="0"/>
        </a:xfrm>
      </p:grpSpPr>
      <p:sp>
        <p:nvSpPr>
          <p:cNvPr id="2" name="Freeform 2"/>
          <p:cNvSpPr/>
          <p:nvPr/>
        </p:nvSpPr>
        <p:spPr>
          <a:xfrm>
            <a:off x="0" y="0"/>
            <a:ext cx="18318491" cy="3080483"/>
          </a:xfrm>
          <a:custGeom>
            <a:avLst/>
            <a:gdLst/>
            <a:ahLst/>
            <a:cxnLst/>
            <a:rect l="l" t="t" r="r" b="b"/>
            <a:pathLst>
              <a:path w="18318491" h="3080483">
                <a:moveTo>
                  <a:pt x="0" y="0"/>
                </a:moveTo>
                <a:lnTo>
                  <a:pt x="18318491" y="0"/>
                </a:lnTo>
                <a:lnTo>
                  <a:pt x="18318491" y="3080483"/>
                </a:lnTo>
                <a:lnTo>
                  <a:pt x="0" y="3080483"/>
                </a:lnTo>
                <a:lnTo>
                  <a:pt x="0" y="0"/>
                </a:lnTo>
                <a:close/>
              </a:path>
            </a:pathLst>
          </a:custGeom>
          <a:blipFill>
            <a:blip r:embed="rId3"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4" name="Freeform 4"/>
          <p:cNvSpPr/>
          <p:nvPr/>
        </p:nvSpPr>
        <p:spPr>
          <a:xfrm>
            <a:off x="9107996" y="4102466"/>
            <a:ext cx="72009" cy="4114800"/>
          </a:xfrm>
          <a:custGeom>
            <a:avLst/>
            <a:gdLst/>
            <a:ahLst/>
            <a:cxnLst/>
            <a:rect l="l" t="t" r="r" b="b"/>
            <a:pathLst>
              <a:path w="72009" h="4114800">
                <a:moveTo>
                  <a:pt x="0" y="0"/>
                </a:moveTo>
                <a:lnTo>
                  <a:pt x="72008" y="0"/>
                </a:lnTo>
                <a:lnTo>
                  <a:pt x="7200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1166103" y="3772430"/>
            <a:ext cx="6354721" cy="741384"/>
          </a:xfrm>
          <a:custGeom>
            <a:avLst/>
            <a:gdLst/>
            <a:ahLst/>
            <a:cxnLst/>
            <a:rect l="l" t="t" r="r" b="b"/>
            <a:pathLst>
              <a:path w="6354721" h="741384">
                <a:moveTo>
                  <a:pt x="0" y="0"/>
                </a:moveTo>
                <a:lnTo>
                  <a:pt x="6354721" y="0"/>
                </a:lnTo>
                <a:lnTo>
                  <a:pt x="6354721" y="741384"/>
                </a:lnTo>
                <a:lnTo>
                  <a:pt x="0" y="741384"/>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US"/>
          </a:p>
        </p:txBody>
      </p:sp>
      <p:sp>
        <p:nvSpPr>
          <p:cNvPr id="6" name="Freeform 6"/>
          <p:cNvSpPr/>
          <p:nvPr/>
        </p:nvSpPr>
        <p:spPr>
          <a:xfrm>
            <a:off x="1166103" y="4678913"/>
            <a:ext cx="6354721" cy="741384"/>
          </a:xfrm>
          <a:custGeom>
            <a:avLst/>
            <a:gdLst/>
            <a:ahLst/>
            <a:cxnLst/>
            <a:rect l="l" t="t" r="r" b="b"/>
            <a:pathLst>
              <a:path w="6354721" h="741384">
                <a:moveTo>
                  <a:pt x="0" y="0"/>
                </a:moveTo>
                <a:lnTo>
                  <a:pt x="6354721" y="0"/>
                </a:lnTo>
                <a:lnTo>
                  <a:pt x="6354721" y="741385"/>
                </a:lnTo>
                <a:lnTo>
                  <a:pt x="0" y="741385"/>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US"/>
          </a:p>
        </p:txBody>
      </p:sp>
      <p:sp>
        <p:nvSpPr>
          <p:cNvPr id="7" name="Freeform 7"/>
          <p:cNvSpPr/>
          <p:nvPr/>
        </p:nvSpPr>
        <p:spPr>
          <a:xfrm>
            <a:off x="1166103" y="5582223"/>
            <a:ext cx="6354721" cy="741384"/>
          </a:xfrm>
          <a:custGeom>
            <a:avLst/>
            <a:gdLst/>
            <a:ahLst/>
            <a:cxnLst/>
            <a:rect l="l" t="t" r="r" b="b"/>
            <a:pathLst>
              <a:path w="6354721" h="741384">
                <a:moveTo>
                  <a:pt x="0" y="0"/>
                </a:moveTo>
                <a:lnTo>
                  <a:pt x="6354721" y="0"/>
                </a:lnTo>
                <a:lnTo>
                  <a:pt x="6354721" y="741384"/>
                </a:lnTo>
                <a:lnTo>
                  <a:pt x="0" y="741384"/>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US"/>
          </a:p>
        </p:txBody>
      </p:sp>
      <p:sp>
        <p:nvSpPr>
          <p:cNvPr id="8" name="Freeform 8"/>
          <p:cNvSpPr/>
          <p:nvPr/>
        </p:nvSpPr>
        <p:spPr>
          <a:xfrm>
            <a:off x="1166103" y="6485532"/>
            <a:ext cx="6354721" cy="741384"/>
          </a:xfrm>
          <a:custGeom>
            <a:avLst/>
            <a:gdLst/>
            <a:ahLst/>
            <a:cxnLst/>
            <a:rect l="l" t="t" r="r" b="b"/>
            <a:pathLst>
              <a:path w="6354721" h="741384">
                <a:moveTo>
                  <a:pt x="0" y="0"/>
                </a:moveTo>
                <a:lnTo>
                  <a:pt x="6354721" y="0"/>
                </a:lnTo>
                <a:lnTo>
                  <a:pt x="6354721" y="741384"/>
                </a:lnTo>
                <a:lnTo>
                  <a:pt x="0" y="741384"/>
                </a:lnTo>
                <a:lnTo>
                  <a:pt x="0" y="0"/>
                </a:lnTo>
                <a:close/>
              </a:path>
            </a:pathLst>
          </a:custGeom>
          <a:blipFill>
            <a:blip r:embed="rId10" cstate="email">
              <a:extLst>
                <a:ext uri="{28A0092B-C50C-407E-A947-70E740481C1C}">
                  <a14:useLocalDpi xmlns:a14="http://schemas.microsoft.com/office/drawing/2010/main"/>
                </a:ext>
              </a:extLst>
            </a:blip>
            <a:stretch>
              <a:fillRect/>
            </a:stretch>
          </a:blipFill>
        </p:spPr>
        <p:txBody>
          <a:bodyPr/>
          <a:lstStyle/>
          <a:p>
            <a:endParaRPr lang="en-US"/>
          </a:p>
        </p:txBody>
      </p:sp>
      <p:sp>
        <p:nvSpPr>
          <p:cNvPr id="9" name="Freeform 9"/>
          <p:cNvSpPr/>
          <p:nvPr/>
        </p:nvSpPr>
        <p:spPr>
          <a:xfrm>
            <a:off x="1166103" y="7388841"/>
            <a:ext cx="6354721" cy="741384"/>
          </a:xfrm>
          <a:custGeom>
            <a:avLst/>
            <a:gdLst/>
            <a:ahLst/>
            <a:cxnLst/>
            <a:rect l="l" t="t" r="r" b="b"/>
            <a:pathLst>
              <a:path w="6354721" h="741384">
                <a:moveTo>
                  <a:pt x="0" y="0"/>
                </a:moveTo>
                <a:lnTo>
                  <a:pt x="6354721" y="0"/>
                </a:lnTo>
                <a:lnTo>
                  <a:pt x="6354721" y="741384"/>
                </a:lnTo>
                <a:lnTo>
                  <a:pt x="0" y="741384"/>
                </a:lnTo>
                <a:lnTo>
                  <a:pt x="0" y="0"/>
                </a:lnTo>
                <a:close/>
              </a:path>
            </a:pathLst>
          </a:custGeom>
          <a:blipFill>
            <a:blip r:embed="rId11"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0" name="Freeform 10"/>
          <p:cNvSpPr/>
          <p:nvPr/>
        </p:nvSpPr>
        <p:spPr>
          <a:xfrm>
            <a:off x="1166103" y="8292150"/>
            <a:ext cx="6354721" cy="741384"/>
          </a:xfrm>
          <a:custGeom>
            <a:avLst/>
            <a:gdLst/>
            <a:ahLst/>
            <a:cxnLst/>
            <a:rect l="l" t="t" r="r" b="b"/>
            <a:pathLst>
              <a:path w="6354721" h="741384">
                <a:moveTo>
                  <a:pt x="0" y="0"/>
                </a:moveTo>
                <a:lnTo>
                  <a:pt x="6354721" y="0"/>
                </a:lnTo>
                <a:lnTo>
                  <a:pt x="6354721" y="741384"/>
                </a:lnTo>
                <a:lnTo>
                  <a:pt x="0" y="741384"/>
                </a:lnTo>
                <a:lnTo>
                  <a:pt x="0" y="0"/>
                </a:lnTo>
                <a:close/>
              </a:path>
            </a:pathLst>
          </a:custGeom>
          <a:blipFill>
            <a:blip r:embed="rId1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1" name="Freeform 11"/>
          <p:cNvSpPr/>
          <p:nvPr/>
        </p:nvSpPr>
        <p:spPr>
          <a:xfrm>
            <a:off x="10770680" y="3772430"/>
            <a:ext cx="6354721" cy="741384"/>
          </a:xfrm>
          <a:custGeom>
            <a:avLst/>
            <a:gdLst/>
            <a:ahLst/>
            <a:cxnLst/>
            <a:rect l="l" t="t" r="r" b="b"/>
            <a:pathLst>
              <a:path w="6354721" h="741384">
                <a:moveTo>
                  <a:pt x="0" y="0"/>
                </a:moveTo>
                <a:lnTo>
                  <a:pt x="6354720" y="0"/>
                </a:lnTo>
                <a:lnTo>
                  <a:pt x="6354720" y="741384"/>
                </a:lnTo>
                <a:lnTo>
                  <a:pt x="0" y="741384"/>
                </a:lnTo>
                <a:lnTo>
                  <a:pt x="0" y="0"/>
                </a:lnTo>
                <a:close/>
              </a:path>
            </a:pathLst>
          </a:custGeom>
          <a:blipFill>
            <a:blip r:embed="rId1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2" name="Freeform 12"/>
          <p:cNvSpPr/>
          <p:nvPr/>
        </p:nvSpPr>
        <p:spPr>
          <a:xfrm>
            <a:off x="10774183" y="5582223"/>
            <a:ext cx="6354721" cy="741384"/>
          </a:xfrm>
          <a:custGeom>
            <a:avLst/>
            <a:gdLst/>
            <a:ahLst/>
            <a:cxnLst/>
            <a:rect l="l" t="t" r="r" b="b"/>
            <a:pathLst>
              <a:path w="6354721" h="741384">
                <a:moveTo>
                  <a:pt x="0" y="0"/>
                </a:moveTo>
                <a:lnTo>
                  <a:pt x="6354720" y="0"/>
                </a:lnTo>
                <a:lnTo>
                  <a:pt x="6354720" y="741384"/>
                </a:lnTo>
                <a:lnTo>
                  <a:pt x="0" y="741384"/>
                </a:lnTo>
                <a:lnTo>
                  <a:pt x="0" y="0"/>
                </a:lnTo>
                <a:close/>
              </a:path>
            </a:pathLst>
          </a:custGeom>
          <a:blipFill>
            <a:blip r:embed="rId1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3" name="Freeform 13"/>
          <p:cNvSpPr/>
          <p:nvPr/>
        </p:nvSpPr>
        <p:spPr>
          <a:xfrm>
            <a:off x="10774183" y="4678913"/>
            <a:ext cx="6351218" cy="740975"/>
          </a:xfrm>
          <a:custGeom>
            <a:avLst/>
            <a:gdLst/>
            <a:ahLst/>
            <a:cxnLst/>
            <a:rect l="l" t="t" r="r" b="b"/>
            <a:pathLst>
              <a:path w="6351218" h="740975">
                <a:moveTo>
                  <a:pt x="0" y="0"/>
                </a:moveTo>
                <a:lnTo>
                  <a:pt x="6351217" y="0"/>
                </a:lnTo>
                <a:lnTo>
                  <a:pt x="6351217" y="740976"/>
                </a:lnTo>
                <a:lnTo>
                  <a:pt x="0" y="740976"/>
                </a:lnTo>
                <a:lnTo>
                  <a:pt x="0" y="0"/>
                </a:lnTo>
                <a:close/>
              </a:path>
            </a:pathLst>
          </a:custGeom>
          <a:blipFill>
            <a:blip r:embed="rId1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4" name="Freeform 14"/>
          <p:cNvSpPr/>
          <p:nvPr/>
        </p:nvSpPr>
        <p:spPr>
          <a:xfrm>
            <a:off x="10774183" y="6485532"/>
            <a:ext cx="6354721" cy="741384"/>
          </a:xfrm>
          <a:custGeom>
            <a:avLst/>
            <a:gdLst/>
            <a:ahLst/>
            <a:cxnLst/>
            <a:rect l="l" t="t" r="r" b="b"/>
            <a:pathLst>
              <a:path w="6354721" h="741384">
                <a:moveTo>
                  <a:pt x="0" y="0"/>
                </a:moveTo>
                <a:lnTo>
                  <a:pt x="6354720" y="0"/>
                </a:lnTo>
                <a:lnTo>
                  <a:pt x="6354720" y="741384"/>
                </a:lnTo>
                <a:lnTo>
                  <a:pt x="0" y="741384"/>
                </a:lnTo>
                <a:lnTo>
                  <a:pt x="0" y="0"/>
                </a:lnTo>
                <a:close/>
              </a:path>
            </a:pathLst>
          </a:custGeom>
          <a:blipFill>
            <a:blip r:embed="rId16"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5" name="Freeform 15"/>
          <p:cNvSpPr/>
          <p:nvPr/>
        </p:nvSpPr>
        <p:spPr>
          <a:xfrm>
            <a:off x="10770680" y="7388841"/>
            <a:ext cx="6351218" cy="740975"/>
          </a:xfrm>
          <a:custGeom>
            <a:avLst/>
            <a:gdLst/>
            <a:ahLst/>
            <a:cxnLst/>
            <a:rect l="l" t="t" r="r" b="b"/>
            <a:pathLst>
              <a:path w="6351218" h="740975">
                <a:moveTo>
                  <a:pt x="0" y="0"/>
                </a:moveTo>
                <a:lnTo>
                  <a:pt x="6351217" y="0"/>
                </a:lnTo>
                <a:lnTo>
                  <a:pt x="6351217" y="740975"/>
                </a:lnTo>
                <a:lnTo>
                  <a:pt x="0" y="740975"/>
                </a:lnTo>
                <a:lnTo>
                  <a:pt x="0" y="0"/>
                </a:lnTo>
                <a:close/>
              </a:path>
            </a:pathLst>
          </a:custGeom>
          <a:blipFill>
            <a:blip r:embed="rId17"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6" name="Freeform 16"/>
          <p:cNvSpPr/>
          <p:nvPr/>
        </p:nvSpPr>
        <p:spPr>
          <a:xfrm>
            <a:off x="10774183" y="8291741"/>
            <a:ext cx="6354721" cy="741384"/>
          </a:xfrm>
          <a:custGeom>
            <a:avLst/>
            <a:gdLst/>
            <a:ahLst/>
            <a:cxnLst/>
            <a:rect l="l" t="t" r="r" b="b"/>
            <a:pathLst>
              <a:path w="6354721" h="741384">
                <a:moveTo>
                  <a:pt x="0" y="0"/>
                </a:moveTo>
                <a:lnTo>
                  <a:pt x="6354720" y="0"/>
                </a:lnTo>
                <a:lnTo>
                  <a:pt x="6354720" y="741384"/>
                </a:lnTo>
                <a:lnTo>
                  <a:pt x="0" y="741384"/>
                </a:lnTo>
                <a:lnTo>
                  <a:pt x="0" y="0"/>
                </a:lnTo>
                <a:close/>
              </a:path>
            </a:pathLst>
          </a:custGeom>
          <a:blipFill>
            <a:blip r:embed="rId18"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7" name="Freeform 17"/>
          <p:cNvSpPr/>
          <p:nvPr/>
        </p:nvSpPr>
        <p:spPr>
          <a:xfrm>
            <a:off x="10770679" y="9195050"/>
            <a:ext cx="6351218" cy="740975"/>
          </a:xfrm>
          <a:custGeom>
            <a:avLst/>
            <a:gdLst/>
            <a:ahLst/>
            <a:cxnLst/>
            <a:rect l="l" t="t" r="r" b="b"/>
            <a:pathLst>
              <a:path w="6351218" h="740975">
                <a:moveTo>
                  <a:pt x="0" y="0"/>
                </a:moveTo>
                <a:lnTo>
                  <a:pt x="6351218" y="0"/>
                </a:lnTo>
                <a:lnTo>
                  <a:pt x="6351218" y="740976"/>
                </a:lnTo>
                <a:lnTo>
                  <a:pt x="0" y="740976"/>
                </a:lnTo>
                <a:lnTo>
                  <a:pt x="0" y="0"/>
                </a:lnTo>
                <a:close/>
              </a:path>
            </a:pathLst>
          </a:custGeom>
          <a:blipFill>
            <a:blip r:embed="rId19"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8" name="TextBox 18"/>
          <p:cNvSpPr txBox="1"/>
          <p:nvPr/>
        </p:nvSpPr>
        <p:spPr>
          <a:xfrm>
            <a:off x="1030607" y="446699"/>
            <a:ext cx="11034162" cy="1250950"/>
          </a:xfrm>
          <a:prstGeom prst="rect">
            <a:avLst/>
          </a:prstGeom>
        </p:spPr>
        <p:txBody>
          <a:bodyPr lIns="0" tIns="0" rIns="0" bIns="0" rtlCol="0" anchor="t">
            <a:spAutoFit/>
          </a:bodyPr>
          <a:lstStyle/>
          <a:p>
            <a:pPr marL="0" lvl="0" indent="0" algn="l">
              <a:lnSpc>
                <a:spcPts val="9200"/>
              </a:lnSpc>
              <a:spcBef>
                <a:spcPct val="0"/>
              </a:spcBef>
            </a:pPr>
            <a:r>
              <a:rPr lang="en-US" sz="8000" b="1">
                <a:solidFill>
                  <a:srgbClr val="B78C15"/>
                </a:solidFill>
                <a:latin typeface="Ofelia Display Ultra-Bold"/>
                <a:ea typeface="Ofelia Display Ultra-Bold"/>
                <a:cs typeface="Ofelia Display Ultra-Bold"/>
                <a:sym typeface="Ofelia Display Ultra-Bold"/>
              </a:rPr>
              <a:t>Our Journals</a:t>
            </a:r>
          </a:p>
        </p:txBody>
      </p:sp>
      <p:sp>
        <p:nvSpPr>
          <p:cNvPr id="19" name="TextBox 19"/>
          <p:cNvSpPr txBox="1"/>
          <p:nvPr/>
        </p:nvSpPr>
        <p:spPr>
          <a:xfrm>
            <a:off x="1028700" y="1573824"/>
            <a:ext cx="14783927" cy="792932"/>
          </a:xfrm>
          <a:prstGeom prst="rect">
            <a:avLst/>
          </a:prstGeom>
        </p:spPr>
        <p:txBody>
          <a:bodyPr lIns="0" tIns="0" rIns="0" bIns="0" rtlCol="0" anchor="t">
            <a:spAutoFit/>
          </a:bodyPr>
          <a:lstStyle/>
          <a:p>
            <a:pPr marL="0" lvl="0" indent="0" algn="l">
              <a:lnSpc>
                <a:spcPts val="6170"/>
              </a:lnSpc>
              <a:spcBef>
                <a:spcPct val="0"/>
              </a:spcBef>
            </a:pPr>
            <a:r>
              <a:rPr lang="en-US" sz="4407" b="1">
                <a:solidFill>
                  <a:srgbClr val="B78C15"/>
                </a:solidFill>
                <a:latin typeface="Ofelia Display Bold"/>
                <a:ea typeface="Ofelia Display Bold"/>
                <a:cs typeface="Ofelia Display Bold"/>
                <a:sym typeface="Ofelia Display Bold"/>
              </a:rPr>
              <a:t>We publish 13 peer-reviewed journals</a:t>
            </a:r>
          </a:p>
        </p:txBody>
      </p:sp>
      <p:sp>
        <p:nvSpPr>
          <p:cNvPr id="20" name="TextBox 20"/>
          <p:cNvSpPr txBox="1"/>
          <p:nvPr/>
        </p:nvSpPr>
        <p:spPr>
          <a:xfrm>
            <a:off x="2691248" y="2615881"/>
            <a:ext cx="3480952" cy="950833"/>
          </a:xfrm>
          <a:prstGeom prst="rect">
            <a:avLst/>
          </a:prstGeom>
        </p:spPr>
        <p:txBody>
          <a:bodyPr wrap="square" lIns="0" tIns="0" rIns="0" bIns="0" rtlCol="0" anchor="t">
            <a:spAutoFit/>
          </a:bodyPr>
          <a:lstStyle/>
          <a:p>
            <a:pPr algn="ctr">
              <a:lnSpc>
                <a:spcPts val="4293"/>
              </a:lnSpc>
            </a:pPr>
            <a:r>
              <a:rPr lang="en-US" sz="3799" dirty="0">
                <a:solidFill>
                  <a:srgbClr val="B78C15"/>
                </a:solidFill>
                <a:latin typeface="Ofelia Display"/>
                <a:ea typeface="Ofelia Display"/>
                <a:cs typeface="Ofelia Display"/>
                <a:sym typeface="Ofelia Display"/>
              </a:rPr>
              <a:t>Open-access</a:t>
            </a:r>
          </a:p>
          <a:p>
            <a:pPr algn="ctr">
              <a:lnSpc>
                <a:spcPts val="2927"/>
              </a:lnSpc>
            </a:pPr>
            <a:r>
              <a:rPr lang="en-US" sz="2590" dirty="0">
                <a:solidFill>
                  <a:srgbClr val="B78C15"/>
                </a:solidFill>
                <a:latin typeface="Ofelia Display"/>
                <a:ea typeface="Ofelia Display"/>
                <a:cs typeface="Ofelia Display"/>
                <a:sym typeface="Ofelia Display"/>
              </a:rPr>
              <a:t>(anyone can read)</a:t>
            </a:r>
          </a:p>
        </p:txBody>
      </p:sp>
      <p:sp>
        <p:nvSpPr>
          <p:cNvPr id="21" name="TextBox 21"/>
          <p:cNvSpPr txBox="1"/>
          <p:nvPr/>
        </p:nvSpPr>
        <p:spPr>
          <a:xfrm>
            <a:off x="10968308" y="2600304"/>
            <a:ext cx="5959463" cy="950801"/>
          </a:xfrm>
          <a:prstGeom prst="rect">
            <a:avLst/>
          </a:prstGeom>
        </p:spPr>
        <p:txBody>
          <a:bodyPr lIns="0" tIns="0" rIns="0" bIns="0" rtlCol="0" anchor="t">
            <a:spAutoFit/>
          </a:bodyPr>
          <a:lstStyle/>
          <a:p>
            <a:pPr algn="ctr">
              <a:lnSpc>
                <a:spcPts val="4293"/>
              </a:lnSpc>
            </a:pPr>
            <a:r>
              <a:rPr lang="en-US" sz="3799">
                <a:solidFill>
                  <a:srgbClr val="B78C15"/>
                </a:solidFill>
                <a:latin typeface="Ofelia Display"/>
                <a:ea typeface="Ofelia Display"/>
                <a:cs typeface="Ofelia Display"/>
                <a:sym typeface="Ofelia Display"/>
              </a:rPr>
              <a:t>Hybrid-access</a:t>
            </a:r>
          </a:p>
          <a:p>
            <a:pPr algn="ctr">
              <a:lnSpc>
                <a:spcPts val="2927"/>
              </a:lnSpc>
            </a:pPr>
            <a:r>
              <a:rPr lang="en-US" sz="2590">
                <a:solidFill>
                  <a:srgbClr val="B78C15"/>
                </a:solidFill>
                <a:latin typeface="Ofelia Display"/>
                <a:ea typeface="Ofelia Display"/>
                <a:cs typeface="Ofelia Display"/>
                <a:sym typeface="Ofelia Display"/>
              </a:rPr>
              <a:t>(subscription required for some content)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2188952"/>
          </a:xfrm>
          <a:custGeom>
            <a:avLst/>
            <a:gdLst/>
            <a:ahLst/>
            <a:cxnLst/>
            <a:rect l="l" t="t" r="r" b="b"/>
            <a:pathLst>
              <a:path w="18288000" h="12188952">
                <a:moveTo>
                  <a:pt x="0" y="0"/>
                </a:moveTo>
                <a:lnTo>
                  <a:pt x="18288000" y="0"/>
                </a:lnTo>
                <a:lnTo>
                  <a:pt x="18288000" y="12188952"/>
                </a:lnTo>
                <a:lnTo>
                  <a:pt x="0" y="12188952"/>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rot="-10800000">
            <a:off x="0" y="6428716"/>
            <a:ext cx="18288000" cy="13716000"/>
          </a:xfrm>
          <a:custGeom>
            <a:avLst/>
            <a:gdLst/>
            <a:ahLst/>
            <a:cxnLst/>
            <a:rect l="l" t="t" r="r" b="b"/>
            <a:pathLst>
              <a:path w="18288000" h="13716000">
                <a:moveTo>
                  <a:pt x="0" y="0"/>
                </a:moveTo>
                <a:lnTo>
                  <a:pt x="18288000" y="0"/>
                </a:lnTo>
                <a:lnTo>
                  <a:pt x="18288000" y="13716000"/>
                </a:lnTo>
                <a:lnTo>
                  <a:pt x="0" y="13716000"/>
                </a:lnTo>
                <a:lnTo>
                  <a:pt x="0" y="0"/>
                </a:lnTo>
                <a:close/>
              </a:path>
            </a:pathLst>
          </a:custGeom>
          <a:blipFill>
            <a:blip r:embed="rId4">
              <a:alphaModFix amt="75000"/>
            </a:blip>
            <a:stretch>
              <a:fillRect/>
            </a:stretch>
          </a:blipFill>
        </p:spPr>
        <p:txBody>
          <a:bodyPr/>
          <a:lstStyle/>
          <a:p>
            <a:endParaRPr lang="en-US"/>
          </a:p>
        </p:txBody>
      </p:sp>
      <p:sp>
        <p:nvSpPr>
          <p:cNvPr id="4" name="TextBox 4"/>
          <p:cNvSpPr txBox="1"/>
          <p:nvPr/>
        </p:nvSpPr>
        <p:spPr>
          <a:xfrm>
            <a:off x="1028700" y="7723502"/>
            <a:ext cx="13888430" cy="1444624"/>
          </a:xfrm>
          <a:prstGeom prst="rect">
            <a:avLst/>
          </a:prstGeom>
        </p:spPr>
        <p:txBody>
          <a:bodyPr lIns="0" tIns="0" rIns="0" bIns="0" rtlCol="0" anchor="t">
            <a:spAutoFit/>
          </a:bodyPr>
          <a:lstStyle/>
          <a:p>
            <a:pPr algn="l">
              <a:lnSpc>
                <a:spcPts val="11200"/>
              </a:lnSpc>
            </a:pPr>
            <a:r>
              <a:rPr lang="en-US" sz="8000" b="1">
                <a:solidFill>
                  <a:srgbClr val="F6FAF0"/>
                </a:solidFill>
                <a:latin typeface="Ofelia Display Ultra-Bold"/>
                <a:ea typeface="Ofelia Display Ultra-Bold"/>
                <a:cs typeface="Ofelia Display Ultra-Bold"/>
                <a:sym typeface="Ofelia Display Ultra-Bold"/>
              </a:rPr>
              <a:t>What’s your passion?</a:t>
            </a:r>
          </a:p>
        </p:txBody>
      </p:sp>
      <p:sp>
        <p:nvSpPr>
          <p:cNvPr id="5" name="TextBox 5"/>
          <p:cNvSpPr txBox="1"/>
          <p:nvPr/>
        </p:nvSpPr>
        <p:spPr>
          <a:xfrm>
            <a:off x="1029072" y="9139551"/>
            <a:ext cx="13382012" cy="645160"/>
          </a:xfrm>
          <a:prstGeom prst="rect">
            <a:avLst/>
          </a:prstGeom>
        </p:spPr>
        <p:txBody>
          <a:bodyPr lIns="0" tIns="0" rIns="0" bIns="0" rtlCol="0" anchor="t">
            <a:spAutoFit/>
          </a:bodyPr>
          <a:lstStyle/>
          <a:p>
            <a:pPr algn="l">
              <a:lnSpc>
                <a:spcPts val="4715"/>
              </a:lnSpc>
              <a:spcBef>
                <a:spcPct val="0"/>
              </a:spcBef>
            </a:pPr>
            <a:r>
              <a:rPr lang="en-US" sz="4100" b="1">
                <a:solidFill>
                  <a:srgbClr val="F6FAF0"/>
                </a:solidFill>
                <a:latin typeface="Ofelia Display Ultra-Bold"/>
                <a:ea typeface="Ofelia Display Ultra-Bold"/>
                <a:cs typeface="Ofelia Display Ultra-Bold"/>
                <a:sym typeface="Ofelia Display Ultra-Bold"/>
              </a:rPr>
              <a:t>Why did you choose your field of study?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9ED"/>
        </a:solidFill>
        <a:effectLst/>
      </p:bgPr>
    </p:bg>
    <p:spTree>
      <p:nvGrpSpPr>
        <p:cNvPr id="1" name=""/>
        <p:cNvGrpSpPr/>
        <p:nvPr/>
      </p:nvGrpSpPr>
      <p:grpSpPr>
        <a:xfrm>
          <a:off x="0" y="0"/>
          <a:ext cx="0" cy="0"/>
          <a:chOff x="0" y="0"/>
          <a:chExt cx="0" cy="0"/>
        </a:xfrm>
      </p:grpSpPr>
      <p:sp>
        <p:nvSpPr>
          <p:cNvPr id="2" name="Freeform 2"/>
          <p:cNvSpPr/>
          <p:nvPr/>
        </p:nvSpPr>
        <p:spPr>
          <a:xfrm>
            <a:off x="0" y="0"/>
            <a:ext cx="18318491" cy="3080483"/>
          </a:xfrm>
          <a:custGeom>
            <a:avLst/>
            <a:gdLst/>
            <a:ahLst/>
            <a:cxnLst/>
            <a:rect l="l" t="t" r="r" b="b"/>
            <a:pathLst>
              <a:path w="18318491" h="3080483">
                <a:moveTo>
                  <a:pt x="0" y="0"/>
                </a:moveTo>
                <a:lnTo>
                  <a:pt x="18318491" y="0"/>
                </a:lnTo>
                <a:lnTo>
                  <a:pt x="18318491" y="3080483"/>
                </a:lnTo>
                <a:lnTo>
                  <a:pt x="0" y="3080483"/>
                </a:lnTo>
                <a:lnTo>
                  <a:pt x="0" y="0"/>
                </a:lnTo>
                <a:close/>
              </a:path>
            </a:pathLst>
          </a:custGeom>
          <a:blipFill>
            <a:blip r:embed="rId3"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 name="AutoShape 3"/>
          <p:cNvSpPr/>
          <p:nvPr/>
        </p:nvSpPr>
        <p:spPr>
          <a:xfrm>
            <a:off x="1028700" y="9248775"/>
            <a:ext cx="16230600" cy="0"/>
          </a:xfrm>
          <a:prstGeom prst="line">
            <a:avLst/>
          </a:prstGeom>
          <a:ln w="19050" cap="flat">
            <a:solidFill>
              <a:srgbClr val="E9BC42"/>
            </a:solidFill>
            <a:prstDash val="solid"/>
            <a:headEnd type="none" w="sm" len="sm"/>
            <a:tailEnd type="none" w="sm" len="sm"/>
          </a:ln>
        </p:spPr>
        <p:txBody>
          <a:bodyPr/>
          <a:lstStyle/>
          <a:p>
            <a:endParaRPr lang="en-US"/>
          </a:p>
        </p:txBody>
      </p:sp>
      <p:sp>
        <p:nvSpPr>
          <p:cNvPr id="4" name="Freeform 4"/>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p:cNvSpPr/>
          <p:nvPr/>
        </p:nvSpPr>
        <p:spPr>
          <a:xfrm rot="597908">
            <a:off x="11673219" y="802292"/>
            <a:ext cx="4144418" cy="5448605"/>
          </a:xfrm>
          <a:custGeom>
            <a:avLst/>
            <a:gdLst/>
            <a:ahLst/>
            <a:cxnLst/>
            <a:rect l="l" t="t" r="r" b="b"/>
            <a:pathLst>
              <a:path w="4144418" h="5448605">
                <a:moveTo>
                  <a:pt x="0" y="0"/>
                </a:moveTo>
                <a:lnTo>
                  <a:pt x="4144418" y="0"/>
                </a:lnTo>
                <a:lnTo>
                  <a:pt x="4144418" y="5448605"/>
                </a:lnTo>
                <a:lnTo>
                  <a:pt x="0" y="5448605"/>
                </a:lnTo>
                <a:lnTo>
                  <a:pt x="0" y="0"/>
                </a:lnTo>
                <a:close/>
              </a:path>
            </a:pathLst>
          </a:custGeom>
          <a:blipFill>
            <a:blip r:embed="rId5"/>
            <a:stretch>
              <a:fillRect/>
            </a:stretch>
          </a:blipFill>
        </p:spPr>
        <p:txBody>
          <a:bodyPr/>
          <a:lstStyle/>
          <a:p>
            <a:endParaRPr lang="en-US"/>
          </a:p>
        </p:txBody>
      </p:sp>
      <p:grpSp>
        <p:nvGrpSpPr>
          <p:cNvPr id="6" name="Group 6"/>
          <p:cNvGrpSpPr/>
          <p:nvPr/>
        </p:nvGrpSpPr>
        <p:grpSpPr>
          <a:xfrm rot="-407694">
            <a:off x="12924432" y="3960310"/>
            <a:ext cx="3781309" cy="5273793"/>
            <a:chOff x="0" y="0"/>
            <a:chExt cx="5041746" cy="7031724"/>
          </a:xfrm>
        </p:grpSpPr>
        <p:sp>
          <p:nvSpPr>
            <p:cNvPr id="7" name="Freeform 7"/>
            <p:cNvSpPr/>
            <p:nvPr/>
          </p:nvSpPr>
          <p:spPr>
            <a:xfrm>
              <a:off x="0" y="0"/>
              <a:ext cx="5041746" cy="7031724"/>
            </a:xfrm>
            <a:custGeom>
              <a:avLst/>
              <a:gdLst/>
              <a:ahLst/>
              <a:cxnLst/>
              <a:rect l="l" t="t" r="r" b="b"/>
              <a:pathLst>
                <a:path w="5041746" h="7031724">
                  <a:moveTo>
                    <a:pt x="0" y="0"/>
                  </a:moveTo>
                  <a:lnTo>
                    <a:pt x="5041746" y="0"/>
                  </a:lnTo>
                  <a:lnTo>
                    <a:pt x="5041746" y="7031724"/>
                  </a:lnTo>
                  <a:lnTo>
                    <a:pt x="0" y="7031724"/>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8" name="Group 8"/>
            <p:cNvGrpSpPr/>
            <p:nvPr/>
          </p:nvGrpSpPr>
          <p:grpSpPr>
            <a:xfrm>
              <a:off x="210597" y="6626491"/>
              <a:ext cx="2541529" cy="405233"/>
              <a:chOff x="0" y="0"/>
              <a:chExt cx="636045" cy="101414"/>
            </a:xfrm>
          </p:grpSpPr>
          <p:sp>
            <p:nvSpPr>
              <p:cNvPr id="9" name="Freeform 9"/>
              <p:cNvSpPr/>
              <p:nvPr/>
            </p:nvSpPr>
            <p:spPr>
              <a:xfrm>
                <a:off x="0" y="0"/>
                <a:ext cx="636045" cy="101414"/>
              </a:xfrm>
              <a:custGeom>
                <a:avLst/>
                <a:gdLst/>
                <a:ahLst/>
                <a:cxnLst/>
                <a:rect l="l" t="t" r="r" b="b"/>
                <a:pathLst>
                  <a:path w="636045" h="101414">
                    <a:moveTo>
                      <a:pt x="0" y="0"/>
                    </a:moveTo>
                    <a:lnTo>
                      <a:pt x="636045" y="0"/>
                    </a:lnTo>
                    <a:lnTo>
                      <a:pt x="636045" y="101414"/>
                    </a:lnTo>
                    <a:lnTo>
                      <a:pt x="0" y="101414"/>
                    </a:lnTo>
                    <a:close/>
                  </a:path>
                </a:pathLst>
              </a:custGeom>
              <a:solidFill>
                <a:srgbClr val="FFFFFF"/>
              </a:solidFill>
            </p:spPr>
            <p:txBody>
              <a:bodyPr/>
              <a:lstStyle/>
              <a:p>
                <a:endParaRPr lang="en-US"/>
              </a:p>
            </p:txBody>
          </p:sp>
          <p:sp>
            <p:nvSpPr>
              <p:cNvPr id="10" name="TextBox 10"/>
              <p:cNvSpPr txBox="1"/>
              <p:nvPr/>
            </p:nvSpPr>
            <p:spPr>
              <a:xfrm>
                <a:off x="0" y="-57150"/>
                <a:ext cx="636045" cy="158564"/>
              </a:xfrm>
              <a:prstGeom prst="rect">
                <a:avLst/>
              </a:prstGeom>
            </p:spPr>
            <p:txBody>
              <a:bodyPr lIns="50800" tIns="50800" rIns="50800" bIns="50800" rtlCol="0" anchor="ctr"/>
              <a:lstStyle/>
              <a:p>
                <a:pPr algn="ctr">
                  <a:lnSpc>
                    <a:spcPts val="2660"/>
                  </a:lnSpc>
                </a:pPr>
                <a:endParaRPr/>
              </a:p>
            </p:txBody>
          </p:sp>
        </p:grpSp>
        <p:sp>
          <p:nvSpPr>
            <p:cNvPr id="11" name="Freeform 11"/>
            <p:cNvSpPr/>
            <p:nvPr/>
          </p:nvSpPr>
          <p:spPr>
            <a:xfrm>
              <a:off x="210597" y="6626491"/>
              <a:ext cx="2541529" cy="338871"/>
            </a:xfrm>
            <a:custGeom>
              <a:avLst/>
              <a:gdLst/>
              <a:ahLst/>
              <a:cxnLst/>
              <a:rect l="l" t="t" r="r" b="b"/>
              <a:pathLst>
                <a:path w="2541529" h="338871">
                  <a:moveTo>
                    <a:pt x="0" y="0"/>
                  </a:moveTo>
                  <a:lnTo>
                    <a:pt x="2541529" y="0"/>
                  </a:lnTo>
                  <a:lnTo>
                    <a:pt x="2541529" y="338870"/>
                  </a:lnTo>
                  <a:lnTo>
                    <a:pt x="0" y="338870"/>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12" name="TextBox 12"/>
          <p:cNvSpPr txBox="1"/>
          <p:nvPr/>
        </p:nvSpPr>
        <p:spPr>
          <a:xfrm>
            <a:off x="1030607" y="446699"/>
            <a:ext cx="11034162" cy="1250950"/>
          </a:xfrm>
          <a:prstGeom prst="rect">
            <a:avLst/>
          </a:prstGeom>
        </p:spPr>
        <p:txBody>
          <a:bodyPr lIns="0" tIns="0" rIns="0" bIns="0" rtlCol="0" anchor="t">
            <a:spAutoFit/>
          </a:bodyPr>
          <a:lstStyle/>
          <a:p>
            <a:pPr marL="0" lvl="0" indent="0" algn="l">
              <a:lnSpc>
                <a:spcPts val="9200"/>
              </a:lnSpc>
              <a:spcBef>
                <a:spcPct val="0"/>
              </a:spcBef>
            </a:pPr>
            <a:r>
              <a:rPr lang="en-US" sz="8000" b="1">
                <a:solidFill>
                  <a:srgbClr val="B78C15"/>
                </a:solidFill>
                <a:latin typeface="Ofelia Display Ultra-Bold"/>
                <a:ea typeface="Ofelia Display Ultra-Bold"/>
                <a:cs typeface="Ofelia Display Ultra-Bold"/>
                <a:sym typeface="Ofelia Display Ultra-Bold"/>
              </a:rPr>
              <a:t>Why publish with us?</a:t>
            </a:r>
          </a:p>
        </p:txBody>
      </p:sp>
      <p:sp>
        <p:nvSpPr>
          <p:cNvPr id="13" name="TextBox 13"/>
          <p:cNvSpPr txBox="1"/>
          <p:nvPr/>
        </p:nvSpPr>
        <p:spPr>
          <a:xfrm>
            <a:off x="1028700" y="1816141"/>
            <a:ext cx="14783927" cy="792932"/>
          </a:xfrm>
          <a:prstGeom prst="rect">
            <a:avLst/>
          </a:prstGeom>
        </p:spPr>
        <p:txBody>
          <a:bodyPr lIns="0" tIns="0" rIns="0" bIns="0" rtlCol="0" anchor="t">
            <a:spAutoFit/>
          </a:bodyPr>
          <a:lstStyle/>
          <a:p>
            <a:pPr marL="0" lvl="0" indent="0" algn="l">
              <a:lnSpc>
                <a:spcPts val="6170"/>
              </a:lnSpc>
              <a:spcBef>
                <a:spcPct val="0"/>
              </a:spcBef>
            </a:pPr>
            <a:r>
              <a:rPr lang="en-US" sz="4407" b="1">
                <a:solidFill>
                  <a:srgbClr val="B78C15"/>
                </a:solidFill>
                <a:latin typeface="Ofelia Display Bold"/>
                <a:ea typeface="Ofelia Display Bold"/>
                <a:cs typeface="Ofelia Display Bold"/>
                <a:sym typeface="Ofelia Display Bold"/>
              </a:rPr>
              <a:t>Reinvesting in our sciences</a:t>
            </a:r>
          </a:p>
        </p:txBody>
      </p:sp>
      <p:sp>
        <p:nvSpPr>
          <p:cNvPr id="14" name="TextBox 14"/>
          <p:cNvSpPr txBox="1"/>
          <p:nvPr/>
        </p:nvSpPr>
        <p:spPr>
          <a:xfrm>
            <a:off x="1028700" y="3070958"/>
            <a:ext cx="8632926" cy="5511087"/>
          </a:xfrm>
          <a:prstGeom prst="rect">
            <a:avLst/>
          </a:prstGeom>
        </p:spPr>
        <p:txBody>
          <a:bodyPr lIns="0" tIns="0" rIns="0" bIns="0" rtlCol="0" anchor="t">
            <a:spAutoFit/>
          </a:bodyPr>
          <a:lstStyle/>
          <a:p>
            <a:pPr marL="1163196" lvl="1" indent="-581598" algn="l">
              <a:lnSpc>
                <a:spcPts val="6195"/>
              </a:lnSpc>
              <a:buFont typeface="Arial"/>
              <a:buChar char="•"/>
            </a:pPr>
            <a:r>
              <a:rPr lang="en-US" sz="5387">
                <a:solidFill>
                  <a:srgbClr val="B78C15"/>
                </a:solidFill>
                <a:latin typeface="Ofelia Display Light"/>
                <a:ea typeface="Ofelia Display Light"/>
                <a:cs typeface="Ofelia Display Light"/>
                <a:sym typeface="Ofelia Display Light"/>
              </a:rPr>
              <a:t>As nonprofits, we funnel proceeds back into the sciences</a:t>
            </a:r>
          </a:p>
          <a:p>
            <a:pPr marL="1163196" lvl="1" indent="-581598" algn="l">
              <a:lnSpc>
                <a:spcPts val="6195"/>
              </a:lnSpc>
              <a:buFont typeface="Arial"/>
              <a:buChar char="•"/>
            </a:pPr>
            <a:r>
              <a:rPr lang="en-US" sz="5387">
                <a:solidFill>
                  <a:srgbClr val="B78C15"/>
                </a:solidFill>
                <a:latin typeface="Ofelia Display Light"/>
                <a:ea typeface="Ofelia Display Light"/>
                <a:cs typeface="Ofelia Display Light"/>
                <a:sym typeface="Ofelia Display Light"/>
              </a:rPr>
              <a:t>We are dedicated to open science</a:t>
            </a:r>
          </a:p>
          <a:p>
            <a:pPr marL="1163196" lvl="1" indent="-581598" algn="l">
              <a:lnSpc>
                <a:spcPts val="6195"/>
              </a:lnSpc>
              <a:spcBef>
                <a:spcPct val="0"/>
              </a:spcBef>
              <a:buFont typeface="Arial"/>
              <a:buChar char="•"/>
            </a:pPr>
            <a:r>
              <a:rPr lang="en-US" sz="5387">
                <a:solidFill>
                  <a:srgbClr val="B78C15"/>
                </a:solidFill>
                <a:latin typeface="Ofelia Display Light"/>
                <a:ea typeface="Ofelia Display Light"/>
                <a:cs typeface="Ofelia Display Light"/>
                <a:sym typeface="Ofelia Display Light"/>
              </a:rPr>
              <a:t>We support you along the way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9ED"/>
        </a:solidFill>
        <a:effectLst/>
      </p:bgPr>
    </p:bg>
    <p:spTree>
      <p:nvGrpSpPr>
        <p:cNvPr id="1" name=""/>
        <p:cNvGrpSpPr/>
        <p:nvPr/>
      </p:nvGrpSpPr>
      <p:grpSpPr>
        <a:xfrm>
          <a:off x="0" y="0"/>
          <a:ext cx="0" cy="0"/>
          <a:chOff x="0" y="0"/>
          <a:chExt cx="0" cy="0"/>
        </a:xfrm>
      </p:grpSpPr>
      <p:sp>
        <p:nvSpPr>
          <p:cNvPr id="2" name="Freeform 2"/>
          <p:cNvSpPr/>
          <p:nvPr/>
        </p:nvSpPr>
        <p:spPr>
          <a:xfrm>
            <a:off x="0" y="0"/>
            <a:ext cx="18318491" cy="3080483"/>
          </a:xfrm>
          <a:custGeom>
            <a:avLst/>
            <a:gdLst/>
            <a:ahLst/>
            <a:cxnLst/>
            <a:rect l="l" t="t" r="r" b="b"/>
            <a:pathLst>
              <a:path w="18318491" h="3080483">
                <a:moveTo>
                  <a:pt x="0" y="0"/>
                </a:moveTo>
                <a:lnTo>
                  <a:pt x="18318491" y="0"/>
                </a:lnTo>
                <a:lnTo>
                  <a:pt x="18318491" y="3080483"/>
                </a:lnTo>
                <a:lnTo>
                  <a:pt x="0" y="3080483"/>
                </a:lnTo>
                <a:lnTo>
                  <a:pt x="0" y="0"/>
                </a:lnTo>
                <a:close/>
              </a:path>
            </a:pathLst>
          </a:custGeom>
          <a:blipFill>
            <a:blip r:embed="rId3"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 name="AutoShape 3"/>
          <p:cNvSpPr/>
          <p:nvPr/>
        </p:nvSpPr>
        <p:spPr>
          <a:xfrm>
            <a:off x="1028700" y="9248775"/>
            <a:ext cx="16230600" cy="0"/>
          </a:xfrm>
          <a:prstGeom prst="line">
            <a:avLst/>
          </a:prstGeom>
          <a:ln w="19050" cap="flat">
            <a:solidFill>
              <a:srgbClr val="E9BC42"/>
            </a:solidFill>
            <a:prstDash val="solid"/>
            <a:headEnd type="none" w="sm" len="sm"/>
            <a:tailEnd type="none" w="sm" len="sm"/>
          </a:ln>
        </p:spPr>
        <p:txBody>
          <a:bodyPr/>
          <a:lstStyle/>
          <a:p>
            <a:endParaRPr lang="en-US"/>
          </a:p>
        </p:txBody>
      </p:sp>
      <p:sp>
        <p:nvSpPr>
          <p:cNvPr id="4" name="Freeform 4"/>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p:cNvSpPr/>
          <p:nvPr/>
        </p:nvSpPr>
        <p:spPr>
          <a:xfrm rot="-10800000">
            <a:off x="11928465" y="4144338"/>
            <a:ext cx="5409564" cy="3063166"/>
          </a:xfrm>
          <a:custGeom>
            <a:avLst/>
            <a:gdLst/>
            <a:ahLst/>
            <a:cxnLst/>
            <a:rect l="l" t="t" r="r" b="b"/>
            <a:pathLst>
              <a:path w="5409564" h="3063166">
                <a:moveTo>
                  <a:pt x="0" y="0"/>
                </a:moveTo>
                <a:lnTo>
                  <a:pt x="5409564" y="0"/>
                </a:lnTo>
                <a:lnTo>
                  <a:pt x="5409564" y="3063166"/>
                </a:lnTo>
                <a:lnTo>
                  <a:pt x="0" y="30631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rot="-10800000">
            <a:off x="1109336" y="4144338"/>
            <a:ext cx="5409564" cy="3063166"/>
          </a:xfrm>
          <a:custGeom>
            <a:avLst/>
            <a:gdLst/>
            <a:ahLst/>
            <a:cxnLst/>
            <a:rect l="l" t="t" r="r" b="b"/>
            <a:pathLst>
              <a:path w="5409564" h="3063166">
                <a:moveTo>
                  <a:pt x="0" y="0"/>
                </a:moveTo>
                <a:lnTo>
                  <a:pt x="5409564" y="0"/>
                </a:lnTo>
                <a:lnTo>
                  <a:pt x="5409564" y="3063166"/>
                </a:lnTo>
                <a:lnTo>
                  <a:pt x="0" y="30631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6518900" y="4144338"/>
            <a:ext cx="5409564" cy="3063166"/>
          </a:xfrm>
          <a:custGeom>
            <a:avLst/>
            <a:gdLst/>
            <a:ahLst/>
            <a:cxnLst/>
            <a:rect l="l" t="t" r="r" b="b"/>
            <a:pathLst>
              <a:path w="5409564" h="3063166">
                <a:moveTo>
                  <a:pt x="0" y="0"/>
                </a:moveTo>
                <a:lnTo>
                  <a:pt x="5409565" y="0"/>
                </a:lnTo>
                <a:lnTo>
                  <a:pt x="5409565" y="3063166"/>
                </a:lnTo>
                <a:lnTo>
                  <a:pt x="0" y="30631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549312" y="3933274"/>
            <a:ext cx="850767" cy="850767"/>
          </a:xfrm>
          <a:custGeom>
            <a:avLst/>
            <a:gdLst/>
            <a:ahLst/>
            <a:cxnLst/>
            <a:rect l="l" t="t" r="r" b="b"/>
            <a:pathLst>
              <a:path w="850767" h="850767">
                <a:moveTo>
                  <a:pt x="0" y="0"/>
                </a:moveTo>
                <a:lnTo>
                  <a:pt x="850767" y="0"/>
                </a:lnTo>
                <a:lnTo>
                  <a:pt x="850767" y="850767"/>
                </a:lnTo>
                <a:lnTo>
                  <a:pt x="0" y="8507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1030607" y="446699"/>
            <a:ext cx="11034162" cy="1250950"/>
          </a:xfrm>
          <a:prstGeom prst="rect">
            <a:avLst/>
          </a:prstGeom>
        </p:spPr>
        <p:txBody>
          <a:bodyPr lIns="0" tIns="0" rIns="0" bIns="0" rtlCol="0" anchor="t">
            <a:spAutoFit/>
          </a:bodyPr>
          <a:lstStyle/>
          <a:p>
            <a:pPr marL="0" lvl="0" indent="0" algn="l">
              <a:lnSpc>
                <a:spcPts val="9200"/>
              </a:lnSpc>
              <a:spcBef>
                <a:spcPct val="0"/>
              </a:spcBef>
            </a:pPr>
            <a:r>
              <a:rPr lang="en-US" sz="8000" b="1">
                <a:solidFill>
                  <a:srgbClr val="B78C15"/>
                </a:solidFill>
                <a:latin typeface="Ofelia Display Ultra-Bold"/>
                <a:ea typeface="Ofelia Display Ultra-Bold"/>
                <a:cs typeface="Ofelia Display Ultra-Bold"/>
                <a:sym typeface="Ofelia Display Ultra-Bold"/>
              </a:rPr>
              <a:t>Publishing Process</a:t>
            </a:r>
          </a:p>
        </p:txBody>
      </p:sp>
      <p:sp>
        <p:nvSpPr>
          <p:cNvPr id="10" name="Freeform 10"/>
          <p:cNvSpPr/>
          <p:nvPr/>
        </p:nvSpPr>
        <p:spPr>
          <a:xfrm>
            <a:off x="3388735" y="6592619"/>
            <a:ext cx="850767" cy="850767"/>
          </a:xfrm>
          <a:custGeom>
            <a:avLst/>
            <a:gdLst/>
            <a:ahLst/>
            <a:cxnLst/>
            <a:rect l="l" t="t" r="r" b="b"/>
            <a:pathLst>
              <a:path w="850767" h="850767">
                <a:moveTo>
                  <a:pt x="0" y="0"/>
                </a:moveTo>
                <a:lnTo>
                  <a:pt x="850767" y="0"/>
                </a:lnTo>
                <a:lnTo>
                  <a:pt x="850767" y="850767"/>
                </a:lnTo>
                <a:lnTo>
                  <a:pt x="0" y="8507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a:off x="5218194" y="3933274"/>
            <a:ext cx="850767" cy="850767"/>
          </a:xfrm>
          <a:custGeom>
            <a:avLst/>
            <a:gdLst/>
            <a:ahLst/>
            <a:cxnLst/>
            <a:rect l="l" t="t" r="r" b="b"/>
            <a:pathLst>
              <a:path w="850767" h="850767">
                <a:moveTo>
                  <a:pt x="0" y="0"/>
                </a:moveTo>
                <a:lnTo>
                  <a:pt x="850767" y="0"/>
                </a:lnTo>
                <a:lnTo>
                  <a:pt x="850767" y="850767"/>
                </a:lnTo>
                <a:lnTo>
                  <a:pt x="0" y="8507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Freeform 12"/>
          <p:cNvSpPr/>
          <p:nvPr/>
        </p:nvSpPr>
        <p:spPr>
          <a:xfrm>
            <a:off x="6947122" y="6592619"/>
            <a:ext cx="850767" cy="850767"/>
          </a:xfrm>
          <a:custGeom>
            <a:avLst/>
            <a:gdLst/>
            <a:ahLst/>
            <a:cxnLst/>
            <a:rect l="l" t="t" r="r" b="b"/>
            <a:pathLst>
              <a:path w="850767" h="850767">
                <a:moveTo>
                  <a:pt x="0" y="0"/>
                </a:moveTo>
                <a:lnTo>
                  <a:pt x="850767" y="0"/>
                </a:lnTo>
                <a:lnTo>
                  <a:pt x="850767" y="850767"/>
                </a:lnTo>
                <a:lnTo>
                  <a:pt x="0" y="8507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p:cNvSpPr/>
          <p:nvPr/>
        </p:nvSpPr>
        <p:spPr>
          <a:xfrm>
            <a:off x="8798299" y="3933274"/>
            <a:ext cx="850767" cy="850767"/>
          </a:xfrm>
          <a:custGeom>
            <a:avLst/>
            <a:gdLst/>
            <a:ahLst/>
            <a:cxnLst/>
            <a:rect l="l" t="t" r="r" b="b"/>
            <a:pathLst>
              <a:path w="850767" h="850767">
                <a:moveTo>
                  <a:pt x="0" y="0"/>
                </a:moveTo>
                <a:lnTo>
                  <a:pt x="850767" y="0"/>
                </a:lnTo>
                <a:lnTo>
                  <a:pt x="850767" y="850767"/>
                </a:lnTo>
                <a:lnTo>
                  <a:pt x="0" y="8507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Freeform 14"/>
          <p:cNvSpPr/>
          <p:nvPr/>
        </p:nvSpPr>
        <p:spPr>
          <a:xfrm>
            <a:off x="10647026" y="6592619"/>
            <a:ext cx="850767" cy="850767"/>
          </a:xfrm>
          <a:custGeom>
            <a:avLst/>
            <a:gdLst/>
            <a:ahLst/>
            <a:cxnLst/>
            <a:rect l="l" t="t" r="r" b="b"/>
            <a:pathLst>
              <a:path w="850767" h="850767">
                <a:moveTo>
                  <a:pt x="0" y="0"/>
                </a:moveTo>
                <a:lnTo>
                  <a:pt x="850767" y="0"/>
                </a:lnTo>
                <a:lnTo>
                  <a:pt x="850767" y="850767"/>
                </a:lnTo>
                <a:lnTo>
                  <a:pt x="0" y="8507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Freeform 15"/>
          <p:cNvSpPr/>
          <p:nvPr/>
        </p:nvSpPr>
        <p:spPr>
          <a:xfrm>
            <a:off x="12376140" y="3933274"/>
            <a:ext cx="850767" cy="850767"/>
          </a:xfrm>
          <a:custGeom>
            <a:avLst/>
            <a:gdLst/>
            <a:ahLst/>
            <a:cxnLst/>
            <a:rect l="l" t="t" r="r" b="b"/>
            <a:pathLst>
              <a:path w="850767" h="850767">
                <a:moveTo>
                  <a:pt x="0" y="0"/>
                </a:moveTo>
                <a:lnTo>
                  <a:pt x="850767" y="0"/>
                </a:lnTo>
                <a:lnTo>
                  <a:pt x="850767" y="850767"/>
                </a:lnTo>
                <a:lnTo>
                  <a:pt x="0" y="8507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6" name="Freeform 16"/>
          <p:cNvSpPr/>
          <p:nvPr/>
        </p:nvSpPr>
        <p:spPr>
          <a:xfrm>
            <a:off x="14204940" y="6592619"/>
            <a:ext cx="850767" cy="850767"/>
          </a:xfrm>
          <a:custGeom>
            <a:avLst/>
            <a:gdLst/>
            <a:ahLst/>
            <a:cxnLst/>
            <a:rect l="l" t="t" r="r" b="b"/>
            <a:pathLst>
              <a:path w="850767" h="850767">
                <a:moveTo>
                  <a:pt x="0" y="0"/>
                </a:moveTo>
                <a:lnTo>
                  <a:pt x="850767" y="0"/>
                </a:lnTo>
                <a:lnTo>
                  <a:pt x="850767" y="850767"/>
                </a:lnTo>
                <a:lnTo>
                  <a:pt x="0" y="8507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Freeform 17"/>
          <p:cNvSpPr/>
          <p:nvPr/>
        </p:nvSpPr>
        <p:spPr>
          <a:xfrm>
            <a:off x="16046307" y="3933274"/>
            <a:ext cx="850767" cy="850767"/>
          </a:xfrm>
          <a:custGeom>
            <a:avLst/>
            <a:gdLst/>
            <a:ahLst/>
            <a:cxnLst/>
            <a:rect l="l" t="t" r="r" b="b"/>
            <a:pathLst>
              <a:path w="850767" h="850767">
                <a:moveTo>
                  <a:pt x="0" y="0"/>
                </a:moveTo>
                <a:lnTo>
                  <a:pt x="850766" y="0"/>
                </a:lnTo>
                <a:lnTo>
                  <a:pt x="850766" y="850767"/>
                </a:lnTo>
                <a:lnTo>
                  <a:pt x="0" y="8507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TextBox 18"/>
          <p:cNvSpPr txBox="1"/>
          <p:nvPr/>
        </p:nvSpPr>
        <p:spPr>
          <a:xfrm>
            <a:off x="1862107" y="3952258"/>
            <a:ext cx="225177" cy="708025"/>
          </a:xfrm>
          <a:prstGeom prst="rect">
            <a:avLst/>
          </a:prstGeom>
        </p:spPr>
        <p:txBody>
          <a:bodyPr lIns="0" tIns="0" rIns="0" bIns="0" rtlCol="0" anchor="t">
            <a:spAutoFit/>
          </a:bodyPr>
          <a:lstStyle/>
          <a:p>
            <a:pPr algn="ctr">
              <a:lnSpc>
                <a:spcPts val="5599"/>
              </a:lnSpc>
            </a:pPr>
            <a:r>
              <a:rPr lang="en-US" sz="3999" b="1">
                <a:solidFill>
                  <a:srgbClr val="FDF9ED"/>
                </a:solidFill>
                <a:latin typeface="Ofelia Display Bold"/>
                <a:ea typeface="Ofelia Display Bold"/>
                <a:cs typeface="Ofelia Display Bold"/>
                <a:sym typeface="Ofelia Display Bold"/>
              </a:rPr>
              <a:t>1</a:t>
            </a:r>
          </a:p>
        </p:txBody>
      </p:sp>
      <p:sp>
        <p:nvSpPr>
          <p:cNvPr id="19" name="TextBox 19"/>
          <p:cNvSpPr txBox="1"/>
          <p:nvPr/>
        </p:nvSpPr>
        <p:spPr>
          <a:xfrm>
            <a:off x="3656137" y="6611603"/>
            <a:ext cx="315962" cy="708025"/>
          </a:xfrm>
          <a:prstGeom prst="rect">
            <a:avLst/>
          </a:prstGeom>
        </p:spPr>
        <p:txBody>
          <a:bodyPr lIns="0" tIns="0" rIns="0" bIns="0" rtlCol="0" anchor="t">
            <a:spAutoFit/>
          </a:bodyPr>
          <a:lstStyle/>
          <a:p>
            <a:pPr algn="ctr">
              <a:lnSpc>
                <a:spcPts val="5599"/>
              </a:lnSpc>
            </a:pPr>
            <a:r>
              <a:rPr lang="en-US" sz="3999" b="1">
                <a:solidFill>
                  <a:srgbClr val="FDF9ED"/>
                </a:solidFill>
                <a:latin typeface="Ofelia Display Bold"/>
                <a:ea typeface="Ofelia Display Bold"/>
                <a:cs typeface="Ofelia Display Bold"/>
                <a:sym typeface="Ofelia Display Bold"/>
              </a:rPr>
              <a:t>2</a:t>
            </a:r>
          </a:p>
        </p:txBody>
      </p:sp>
      <p:sp>
        <p:nvSpPr>
          <p:cNvPr id="20" name="TextBox 20"/>
          <p:cNvSpPr txBox="1"/>
          <p:nvPr/>
        </p:nvSpPr>
        <p:spPr>
          <a:xfrm>
            <a:off x="5481281" y="3952258"/>
            <a:ext cx="324594" cy="708025"/>
          </a:xfrm>
          <a:prstGeom prst="rect">
            <a:avLst/>
          </a:prstGeom>
        </p:spPr>
        <p:txBody>
          <a:bodyPr lIns="0" tIns="0" rIns="0" bIns="0" rtlCol="0" anchor="t">
            <a:spAutoFit/>
          </a:bodyPr>
          <a:lstStyle/>
          <a:p>
            <a:pPr algn="ctr">
              <a:lnSpc>
                <a:spcPts val="5599"/>
              </a:lnSpc>
            </a:pPr>
            <a:r>
              <a:rPr lang="en-US" sz="3999" b="1">
                <a:solidFill>
                  <a:srgbClr val="FDF9ED"/>
                </a:solidFill>
                <a:latin typeface="Ofelia Display Bold"/>
                <a:ea typeface="Ofelia Display Bold"/>
                <a:cs typeface="Ofelia Display Bold"/>
                <a:sym typeface="Ofelia Display Bold"/>
              </a:rPr>
              <a:t>3</a:t>
            </a:r>
          </a:p>
        </p:txBody>
      </p:sp>
      <p:sp>
        <p:nvSpPr>
          <p:cNvPr id="21" name="TextBox 21"/>
          <p:cNvSpPr txBox="1"/>
          <p:nvPr/>
        </p:nvSpPr>
        <p:spPr>
          <a:xfrm>
            <a:off x="7201055" y="6611603"/>
            <a:ext cx="342900" cy="708025"/>
          </a:xfrm>
          <a:prstGeom prst="rect">
            <a:avLst/>
          </a:prstGeom>
        </p:spPr>
        <p:txBody>
          <a:bodyPr lIns="0" tIns="0" rIns="0" bIns="0" rtlCol="0" anchor="t">
            <a:spAutoFit/>
          </a:bodyPr>
          <a:lstStyle/>
          <a:p>
            <a:pPr algn="ctr">
              <a:lnSpc>
                <a:spcPts val="5599"/>
              </a:lnSpc>
            </a:pPr>
            <a:r>
              <a:rPr lang="en-US" sz="3999" b="1">
                <a:solidFill>
                  <a:srgbClr val="FDF9ED"/>
                </a:solidFill>
                <a:latin typeface="Ofelia Display Bold"/>
                <a:ea typeface="Ofelia Display Bold"/>
                <a:cs typeface="Ofelia Display Bold"/>
                <a:sym typeface="Ofelia Display Bold"/>
              </a:rPr>
              <a:t>4</a:t>
            </a:r>
          </a:p>
        </p:txBody>
      </p:sp>
      <p:sp>
        <p:nvSpPr>
          <p:cNvPr id="22" name="TextBox 22"/>
          <p:cNvSpPr txBox="1"/>
          <p:nvPr/>
        </p:nvSpPr>
        <p:spPr>
          <a:xfrm>
            <a:off x="9056772" y="3952258"/>
            <a:ext cx="333821" cy="708025"/>
          </a:xfrm>
          <a:prstGeom prst="rect">
            <a:avLst/>
          </a:prstGeom>
        </p:spPr>
        <p:txBody>
          <a:bodyPr lIns="0" tIns="0" rIns="0" bIns="0" rtlCol="0" anchor="t">
            <a:spAutoFit/>
          </a:bodyPr>
          <a:lstStyle/>
          <a:p>
            <a:pPr algn="ctr">
              <a:lnSpc>
                <a:spcPts val="5599"/>
              </a:lnSpc>
            </a:pPr>
            <a:r>
              <a:rPr lang="en-US" sz="3999" b="1">
                <a:solidFill>
                  <a:srgbClr val="FDF9ED"/>
                </a:solidFill>
                <a:latin typeface="Ofelia Display Bold"/>
                <a:ea typeface="Ofelia Display Bold"/>
                <a:cs typeface="Ofelia Display Bold"/>
                <a:sym typeface="Ofelia Display Bold"/>
              </a:rPr>
              <a:t>5</a:t>
            </a:r>
          </a:p>
        </p:txBody>
      </p:sp>
      <p:sp>
        <p:nvSpPr>
          <p:cNvPr id="23" name="TextBox 23"/>
          <p:cNvSpPr txBox="1"/>
          <p:nvPr/>
        </p:nvSpPr>
        <p:spPr>
          <a:xfrm>
            <a:off x="10900960" y="6611603"/>
            <a:ext cx="342900" cy="708025"/>
          </a:xfrm>
          <a:prstGeom prst="rect">
            <a:avLst/>
          </a:prstGeom>
        </p:spPr>
        <p:txBody>
          <a:bodyPr lIns="0" tIns="0" rIns="0" bIns="0" rtlCol="0" anchor="t">
            <a:spAutoFit/>
          </a:bodyPr>
          <a:lstStyle/>
          <a:p>
            <a:pPr algn="ctr">
              <a:lnSpc>
                <a:spcPts val="5599"/>
              </a:lnSpc>
            </a:pPr>
            <a:r>
              <a:rPr lang="en-US" sz="3999" b="1">
                <a:solidFill>
                  <a:srgbClr val="FDF9ED"/>
                </a:solidFill>
                <a:latin typeface="Ofelia Display Bold"/>
                <a:ea typeface="Ofelia Display Bold"/>
                <a:cs typeface="Ofelia Display Bold"/>
                <a:sym typeface="Ofelia Display Bold"/>
              </a:rPr>
              <a:t>6</a:t>
            </a:r>
          </a:p>
        </p:txBody>
      </p:sp>
      <p:sp>
        <p:nvSpPr>
          <p:cNvPr id="24" name="TextBox 24"/>
          <p:cNvSpPr txBox="1"/>
          <p:nvPr/>
        </p:nvSpPr>
        <p:spPr>
          <a:xfrm>
            <a:off x="12650611" y="3952258"/>
            <a:ext cx="301823" cy="708025"/>
          </a:xfrm>
          <a:prstGeom prst="rect">
            <a:avLst/>
          </a:prstGeom>
        </p:spPr>
        <p:txBody>
          <a:bodyPr lIns="0" tIns="0" rIns="0" bIns="0" rtlCol="0" anchor="t">
            <a:spAutoFit/>
          </a:bodyPr>
          <a:lstStyle/>
          <a:p>
            <a:pPr algn="ctr">
              <a:lnSpc>
                <a:spcPts val="5599"/>
              </a:lnSpc>
            </a:pPr>
            <a:r>
              <a:rPr lang="en-US" sz="3999" b="1">
                <a:solidFill>
                  <a:srgbClr val="FDF9ED"/>
                </a:solidFill>
                <a:latin typeface="Ofelia Display Bold"/>
                <a:ea typeface="Ofelia Display Bold"/>
                <a:cs typeface="Ofelia Display Bold"/>
                <a:sym typeface="Ofelia Display Bold"/>
              </a:rPr>
              <a:t>7</a:t>
            </a:r>
          </a:p>
        </p:txBody>
      </p:sp>
      <p:sp>
        <p:nvSpPr>
          <p:cNvPr id="25" name="TextBox 25"/>
          <p:cNvSpPr txBox="1"/>
          <p:nvPr/>
        </p:nvSpPr>
        <p:spPr>
          <a:xfrm>
            <a:off x="14471640" y="6611603"/>
            <a:ext cx="342900" cy="708025"/>
          </a:xfrm>
          <a:prstGeom prst="rect">
            <a:avLst/>
          </a:prstGeom>
        </p:spPr>
        <p:txBody>
          <a:bodyPr lIns="0" tIns="0" rIns="0" bIns="0" rtlCol="0" anchor="t">
            <a:spAutoFit/>
          </a:bodyPr>
          <a:lstStyle/>
          <a:p>
            <a:pPr algn="ctr">
              <a:lnSpc>
                <a:spcPts val="5599"/>
              </a:lnSpc>
            </a:pPr>
            <a:r>
              <a:rPr lang="en-US" sz="3999" b="1">
                <a:solidFill>
                  <a:srgbClr val="FDF9ED"/>
                </a:solidFill>
                <a:latin typeface="Ofelia Display Bold"/>
                <a:ea typeface="Ofelia Display Bold"/>
                <a:cs typeface="Ofelia Display Bold"/>
                <a:sym typeface="Ofelia Display Bold"/>
              </a:rPr>
              <a:t>8</a:t>
            </a:r>
          </a:p>
        </p:txBody>
      </p:sp>
      <p:sp>
        <p:nvSpPr>
          <p:cNvPr id="26" name="TextBox 26"/>
          <p:cNvSpPr txBox="1"/>
          <p:nvPr/>
        </p:nvSpPr>
        <p:spPr>
          <a:xfrm>
            <a:off x="16301770" y="3952258"/>
            <a:ext cx="342900" cy="708025"/>
          </a:xfrm>
          <a:prstGeom prst="rect">
            <a:avLst/>
          </a:prstGeom>
        </p:spPr>
        <p:txBody>
          <a:bodyPr lIns="0" tIns="0" rIns="0" bIns="0" rtlCol="0" anchor="t">
            <a:spAutoFit/>
          </a:bodyPr>
          <a:lstStyle/>
          <a:p>
            <a:pPr algn="ctr">
              <a:lnSpc>
                <a:spcPts val="5599"/>
              </a:lnSpc>
            </a:pPr>
            <a:r>
              <a:rPr lang="en-US" sz="3999" b="1">
                <a:solidFill>
                  <a:srgbClr val="FDF9ED"/>
                </a:solidFill>
                <a:latin typeface="Ofelia Display Bold"/>
                <a:ea typeface="Ofelia Display Bold"/>
                <a:cs typeface="Ofelia Display Bold"/>
                <a:sym typeface="Ofelia Display Bold"/>
              </a:rPr>
              <a:t>9</a:t>
            </a:r>
          </a:p>
        </p:txBody>
      </p:sp>
      <p:sp>
        <p:nvSpPr>
          <p:cNvPr id="27" name="TextBox 27"/>
          <p:cNvSpPr txBox="1"/>
          <p:nvPr/>
        </p:nvSpPr>
        <p:spPr>
          <a:xfrm>
            <a:off x="806841" y="2792019"/>
            <a:ext cx="2335709" cy="972820"/>
          </a:xfrm>
          <a:prstGeom prst="rect">
            <a:avLst/>
          </a:prstGeom>
        </p:spPr>
        <p:txBody>
          <a:bodyPr lIns="0" tIns="0" rIns="0" bIns="0" rtlCol="0" anchor="t">
            <a:spAutoFit/>
          </a:bodyPr>
          <a:lstStyle/>
          <a:p>
            <a:pPr algn="ctr">
              <a:lnSpc>
                <a:spcPts val="3680"/>
              </a:lnSpc>
            </a:pPr>
            <a:r>
              <a:rPr lang="en-US" sz="3200" b="1">
                <a:solidFill>
                  <a:srgbClr val="B78C15"/>
                </a:solidFill>
                <a:latin typeface="Ofelia Display Bold"/>
                <a:ea typeface="Ofelia Display Bold"/>
                <a:cs typeface="Ofelia Display Bold"/>
                <a:sym typeface="Ofelia Display Bold"/>
              </a:rPr>
              <a:t>Submit your</a:t>
            </a:r>
          </a:p>
          <a:p>
            <a:pPr algn="ctr">
              <a:lnSpc>
                <a:spcPts val="3680"/>
              </a:lnSpc>
            </a:pPr>
            <a:r>
              <a:rPr lang="en-US" sz="3200" b="1">
                <a:solidFill>
                  <a:srgbClr val="B78C15"/>
                </a:solidFill>
                <a:latin typeface="Ofelia Display Bold"/>
                <a:ea typeface="Ofelia Display Bold"/>
                <a:cs typeface="Ofelia Display Bold"/>
                <a:sym typeface="Ofelia Display Bold"/>
              </a:rPr>
              <a:t>manuscript </a:t>
            </a:r>
          </a:p>
        </p:txBody>
      </p:sp>
      <p:sp>
        <p:nvSpPr>
          <p:cNvPr id="28" name="TextBox 28"/>
          <p:cNvSpPr txBox="1"/>
          <p:nvPr/>
        </p:nvSpPr>
        <p:spPr>
          <a:xfrm>
            <a:off x="2028032" y="7595234"/>
            <a:ext cx="3572173" cy="972820"/>
          </a:xfrm>
          <a:prstGeom prst="rect">
            <a:avLst/>
          </a:prstGeom>
        </p:spPr>
        <p:txBody>
          <a:bodyPr lIns="0" tIns="0" rIns="0" bIns="0" rtlCol="0" anchor="t">
            <a:spAutoFit/>
          </a:bodyPr>
          <a:lstStyle/>
          <a:p>
            <a:pPr algn="ctr">
              <a:lnSpc>
                <a:spcPts val="3680"/>
              </a:lnSpc>
            </a:pPr>
            <a:r>
              <a:rPr lang="en-US" sz="3200" b="1">
                <a:solidFill>
                  <a:srgbClr val="B78C15"/>
                </a:solidFill>
                <a:latin typeface="Ofelia Display Bold"/>
                <a:ea typeface="Ofelia Display Bold"/>
                <a:cs typeface="Ofelia Display Bold"/>
                <a:sym typeface="Ofelia Display Bold"/>
              </a:rPr>
              <a:t>Internal tech</a:t>
            </a:r>
          </a:p>
          <a:p>
            <a:pPr algn="ctr">
              <a:lnSpc>
                <a:spcPts val="3680"/>
              </a:lnSpc>
            </a:pPr>
            <a:r>
              <a:rPr lang="en-US" sz="3200" b="1">
                <a:solidFill>
                  <a:srgbClr val="B78C15"/>
                </a:solidFill>
                <a:latin typeface="Ofelia Display Bold"/>
                <a:ea typeface="Ofelia Display Bold"/>
                <a:cs typeface="Ofelia Display Bold"/>
                <a:sym typeface="Ofelia Display Bold"/>
              </a:rPr>
              <a:t>screening &amp; checks</a:t>
            </a:r>
          </a:p>
        </p:txBody>
      </p:sp>
      <p:sp>
        <p:nvSpPr>
          <p:cNvPr id="29" name="TextBox 29"/>
          <p:cNvSpPr txBox="1"/>
          <p:nvPr/>
        </p:nvSpPr>
        <p:spPr>
          <a:xfrm>
            <a:off x="4218325" y="2792019"/>
            <a:ext cx="2850505" cy="972820"/>
          </a:xfrm>
          <a:prstGeom prst="rect">
            <a:avLst/>
          </a:prstGeom>
        </p:spPr>
        <p:txBody>
          <a:bodyPr lIns="0" tIns="0" rIns="0" bIns="0" rtlCol="0" anchor="t">
            <a:spAutoFit/>
          </a:bodyPr>
          <a:lstStyle/>
          <a:p>
            <a:pPr algn="ctr">
              <a:lnSpc>
                <a:spcPts val="3680"/>
              </a:lnSpc>
            </a:pPr>
            <a:r>
              <a:rPr lang="en-US" sz="3200" b="1">
                <a:solidFill>
                  <a:srgbClr val="B78C15"/>
                </a:solidFill>
                <a:latin typeface="Ofelia Display Bold"/>
                <a:ea typeface="Ofelia Display Bold"/>
                <a:cs typeface="Ofelia Display Bold"/>
                <a:sym typeface="Ofelia Display Bold"/>
              </a:rPr>
              <a:t>Initial editorial</a:t>
            </a:r>
          </a:p>
          <a:p>
            <a:pPr algn="ctr">
              <a:lnSpc>
                <a:spcPts val="3680"/>
              </a:lnSpc>
            </a:pPr>
            <a:r>
              <a:rPr lang="en-US" sz="3200" b="1">
                <a:solidFill>
                  <a:srgbClr val="B78C15"/>
                </a:solidFill>
                <a:latin typeface="Ofelia Display Bold"/>
                <a:ea typeface="Ofelia Display Bold"/>
                <a:cs typeface="Ofelia Display Bold"/>
                <a:sym typeface="Ofelia Display Bold"/>
              </a:rPr>
              <a:t>evaluation</a:t>
            </a:r>
          </a:p>
        </p:txBody>
      </p:sp>
      <p:sp>
        <p:nvSpPr>
          <p:cNvPr id="30" name="TextBox 30"/>
          <p:cNvSpPr txBox="1"/>
          <p:nvPr/>
        </p:nvSpPr>
        <p:spPr>
          <a:xfrm>
            <a:off x="6741027" y="7595234"/>
            <a:ext cx="1262955" cy="972820"/>
          </a:xfrm>
          <a:prstGeom prst="rect">
            <a:avLst/>
          </a:prstGeom>
        </p:spPr>
        <p:txBody>
          <a:bodyPr lIns="0" tIns="0" rIns="0" bIns="0" rtlCol="0" anchor="t">
            <a:spAutoFit/>
          </a:bodyPr>
          <a:lstStyle/>
          <a:p>
            <a:pPr algn="ctr">
              <a:lnSpc>
                <a:spcPts val="3680"/>
              </a:lnSpc>
            </a:pPr>
            <a:r>
              <a:rPr lang="en-US" sz="3200" b="1">
                <a:solidFill>
                  <a:srgbClr val="B78C15"/>
                </a:solidFill>
                <a:latin typeface="Ofelia Display Bold"/>
                <a:ea typeface="Ofelia Display Bold"/>
                <a:cs typeface="Ofelia Display Bold"/>
                <a:sym typeface="Ofelia Display Bold"/>
              </a:rPr>
              <a:t>Peer</a:t>
            </a:r>
          </a:p>
          <a:p>
            <a:pPr algn="ctr">
              <a:lnSpc>
                <a:spcPts val="3680"/>
              </a:lnSpc>
            </a:pPr>
            <a:r>
              <a:rPr lang="en-US" sz="3200" b="1">
                <a:solidFill>
                  <a:srgbClr val="B78C15"/>
                </a:solidFill>
                <a:latin typeface="Ofelia Display Bold"/>
                <a:ea typeface="Ofelia Display Bold"/>
                <a:cs typeface="Ofelia Display Bold"/>
                <a:sym typeface="Ofelia Display Bold"/>
              </a:rPr>
              <a:t>review</a:t>
            </a:r>
          </a:p>
        </p:txBody>
      </p:sp>
      <p:sp>
        <p:nvSpPr>
          <p:cNvPr id="31" name="TextBox 31"/>
          <p:cNvSpPr txBox="1"/>
          <p:nvPr/>
        </p:nvSpPr>
        <p:spPr>
          <a:xfrm>
            <a:off x="8184044" y="2792019"/>
            <a:ext cx="2560156" cy="972820"/>
          </a:xfrm>
          <a:prstGeom prst="rect">
            <a:avLst/>
          </a:prstGeom>
        </p:spPr>
        <p:txBody>
          <a:bodyPr wrap="square" lIns="0" tIns="0" rIns="0" bIns="0" rtlCol="0" anchor="t">
            <a:spAutoFit/>
          </a:bodyPr>
          <a:lstStyle/>
          <a:p>
            <a:pPr algn="ctr">
              <a:lnSpc>
                <a:spcPts val="3680"/>
              </a:lnSpc>
            </a:pPr>
            <a:r>
              <a:rPr lang="en-US" sz="3200" b="1" dirty="0">
                <a:solidFill>
                  <a:srgbClr val="B78C15"/>
                </a:solidFill>
                <a:latin typeface="Ofelia Display Bold"/>
                <a:ea typeface="Ofelia Display Bold"/>
                <a:cs typeface="Ofelia Display Bold"/>
                <a:sym typeface="Ofelia Display Bold"/>
              </a:rPr>
              <a:t>Revisions</a:t>
            </a:r>
          </a:p>
          <a:p>
            <a:pPr algn="ctr">
              <a:lnSpc>
                <a:spcPts val="3680"/>
              </a:lnSpc>
            </a:pPr>
            <a:r>
              <a:rPr lang="en-US" sz="3200" b="1" dirty="0">
                <a:solidFill>
                  <a:srgbClr val="B78C15"/>
                </a:solidFill>
                <a:latin typeface="Ofelia Display Bold"/>
                <a:ea typeface="Ofelia Display Bold"/>
                <a:cs typeface="Ofelia Display Bold"/>
                <a:sym typeface="Ofelia Display Bold"/>
              </a:rPr>
              <a:t>(if needed)</a:t>
            </a:r>
          </a:p>
        </p:txBody>
      </p:sp>
      <p:sp>
        <p:nvSpPr>
          <p:cNvPr id="32" name="TextBox 32"/>
          <p:cNvSpPr txBox="1"/>
          <p:nvPr/>
        </p:nvSpPr>
        <p:spPr>
          <a:xfrm>
            <a:off x="9398242" y="7595234"/>
            <a:ext cx="3348335" cy="972820"/>
          </a:xfrm>
          <a:prstGeom prst="rect">
            <a:avLst/>
          </a:prstGeom>
        </p:spPr>
        <p:txBody>
          <a:bodyPr lIns="0" tIns="0" rIns="0" bIns="0" rtlCol="0" anchor="t">
            <a:spAutoFit/>
          </a:bodyPr>
          <a:lstStyle/>
          <a:p>
            <a:pPr algn="ctr">
              <a:lnSpc>
                <a:spcPts val="3680"/>
              </a:lnSpc>
            </a:pPr>
            <a:r>
              <a:rPr lang="en-US" sz="3200" b="1">
                <a:solidFill>
                  <a:srgbClr val="B78C15"/>
                </a:solidFill>
                <a:latin typeface="Ofelia Display Bold"/>
                <a:ea typeface="Ofelia Display Bold"/>
                <a:cs typeface="Ofelia Display Bold"/>
                <a:sym typeface="Ofelia Display Bold"/>
              </a:rPr>
              <a:t>More peer review</a:t>
            </a:r>
          </a:p>
          <a:p>
            <a:pPr algn="ctr">
              <a:lnSpc>
                <a:spcPts val="3680"/>
              </a:lnSpc>
            </a:pPr>
            <a:r>
              <a:rPr lang="en-US" sz="3200" b="1">
                <a:solidFill>
                  <a:srgbClr val="B78C15"/>
                </a:solidFill>
                <a:latin typeface="Ofelia Display Bold"/>
                <a:ea typeface="Ofelia Display Bold"/>
                <a:cs typeface="Ofelia Display Bold"/>
                <a:sym typeface="Ofelia Display Bold"/>
              </a:rPr>
              <a:t>(if needed)</a:t>
            </a:r>
          </a:p>
        </p:txBody>
      </p:sp>
      <p:sp>
        <p:nvSpPr>
          <p:cNvPr id="33" name="TextBox 33"/>
          <p:cNvSpPr txBox="1"/>
          <p:nvPr/>
        </p:nvSpPr>
        <p:spPr>
          <a:xfrm>
            <a:off x="11708678" y="2792019"/>
            <a:ext cx="2185690" cy="972820"/>
          </a:xfrm>
          <a:prstGeom prst="rect">
            <a:avLst/>
          </a:prstGeom>
        </p:spPr>
        <p:txBody>
          <a:bodyPr lIns="0" tIns="0" rIns="0" bIns="0" rtlCol="0" anchor="t">
            <a:spAutoFit/>
          </a:bodyPr>
          <a:lstStyle/>
          <a:p>
            <a:pPr algn="ctr">
              <a:lnSpc>
                <a:spcPts val="3680"/>
              </a:lnSpc>
            </a:pPr>
            <a:r>
              <a:rPr lang="en-US" sz="3200" b="1">
                <a:solidFill>
                  <a:srgbClr val="B78C15"/>
                </a:solidFill>
                <a:latin typeface="Ofelia Display Bold"/>
                <a:ea typeface="Ofelia Display Bold"/>
                <a:cs typeface="Ofelia Display Bold"/>
                <a:sym typeface="Ofelia Display Bold"/>
              </a:rPr>
              <a:t>Manuscript</a:t>
            </a:r>
          </a:p>
          <a:p>
            <a:pPr algn="ctr">
              <a:lnSpc>
                <a:spcPts val="3680"/>
              </a:lnSpc>
            </a:pPr>
            <a:r>
              <a:rPr lang="en-US" sz="3200" b="1">
                <a:solidFill>
                  <a:srgbClr val="B78C15"/>
                </a:solidFill>
                <a:latin typeface="Ofelia Display Bold"/>
                <a:ea typeface="Ofelia Display Bold"/>
                <a:cs typeface="Ofelia Display Bold"/>
                <a:sym typeface="Ofelia Display Bold"/>
              </a:rPr>
              <a:t>accepted</a:t>
            </a:r>
          </a:p>
        </p:txBody>
      </p:sp>
      <p:sp>
        <p:nvSpPr>
          <p:cNvPr id="34" name="TextBox 34"/>
          <p:cNvSpPr txBox="1"/>
          <p:nvPr/>
        </p:nvSpPr>
        <p:spPr>
          <a:xfrm>
            <a:off x="13428280" y="7595234"/>
            <a:ext cx="2429619" cy="972820"/>
          </a:xfrm>
          <a:prstGeom prst="rect">
            <a:avLst/>
          </a:prstGeom>
        </p:spPr>
        <p:txBody>
          <a:bodyPr lIns="0" tIns="0" rIns="0" bIns="0" rtlCol="0" anchor="t">
            <a:spAutoFit/>
          </a:bodyPr>
          <a:lstStyle/>
          <a:p>
            <a:pPr algn="ctr">
              <a:lnSpc>
                <a:spcPts val="3680"/>
              </a:lnSpc>
            </a:pPr>
            <a:r>
              <a:rPr lang="en-US" sz="3200" b="1">
                <a:solidFill>
                  <a:srgbClr val="B78C15"/>
                </a:solidFill>
                <a:latin typeface="Ofelia Display Bold"/>
                <a:ea typeface="Ofelia Display Bold"/>
                <a:cs typeface="Ofelia Display Bold"/>
                <a:sym typeface="Ofelia Display Bold"/>
              </a:rPr>
              <a:t>Copy editing</a:t>
            </a:r>
          </a:p>
          <a:p>
            <a:pPr algn="ctr">
              <a:lnSpc>
                <a:spcPts val="3680"/>
              </a:lnSpc>
            </a:pPr>
            <a:r>
              <a:rPr lang="en-US" sz="3200" b="1">
                <a:solidFill>
                  <a:srgbClr val="B78C15"/>
                </a:solidFill>
                <a:latin typeface="Ofelia Display Bold"/>
                <a:ea typeface="Ofelia Display Bold"/>
                <a:cs typeface="Ofelia Display Bold"/>
                <a:sym typeface="Ofelia Display Bold"/>
              </a:rPr>
              <a:t>&amp; proofing</a:t>
            </a:r>
          </a:p>
        </p:txBody>
      </p:sp>
      <p:sp>
        <p:nvSpPr>
          <p:cNvPr id="35" name="TextBox 35"/>
          <p:cNvSpPr txBox="1"/>
          <p:nvPr/>
        </p:nvSpPr>
        <p:spPr>
          <a:xfrm>
            <a:off x="15465282" y="2792019"/>
            <a:ext cx="2015877" cy="972820"/>
          </a:xfrm>
          <a:prstGeom prst="rect">
            <a:avLst/>
          </a:prstGeom>
        </p:spPr>
        <p:txBody>
          <a:bodyPr lIns="0" tIns="0" rIns="0" bIns="0" rtlCol="0" anchor="t">
            <a:spAutoFit/>
          </a:bodyPr>
          <a:lstStyle/>
          <a:p>
            <a:pPr algn="ctr">
              <a:lnSpc>
                <a:spcPts val="3680"/>
              </a:lnSpc>
            </a:pPr>
            <a:r>
              <a:rPr lang="en-US" sz="3200" b="1">
                <a:solidFill>
                  <a:srgbClr val="B78C15"/>
                </a:solidFill>
                <a:latin typeface="Ofelia Display Bold"/>
                <a:ea typeface="Ofelia Display Bold"/>
                <a:cs typeface="Ofelia Display Bold"/>
                <a:sym typeface="Ofelia Display Bold"/>
              </a:rPr>
              <a:t>You are</a:t>
            </a:r>
          </a:p>
          <a:p>
            <a:pPr algn="ctr">
              <a:lnSpc>
                <a:spcPts val="3680"/>
              </a:lnSpc>
            </a:pPr>
            <a:r>
              <a:rPr lang="en-US" sz="3200" b="1">
                <a:solidFill>
                  <a:srgbClr val="B78C15"/>
                </a:solidFill>
                <a:latin typeface="Ofelia Display Bold"/>
                <a:ea typeface="Ofelia Display Bold"/>
                <a:cs typeface="Ofelia Display Bold"/>
                <a:sym typeface="Ofelia Display Bold"/>
              </a:rPr>
              <a:t>published!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9ED"/>
        </a:solidFill>
        <a:effectLst/>
      </p:bgPr>
    </p:bg>
    <p:spTree>
      <p:nvGrpSpPr>
        <p:cNvPr id="1" name=""/>
        <p:cNvGrpSpPr/>
        <p:nvPr/>
      </p:nvGrpSpPr>
      <p:grpSpPr>
        <a:xfrm>
          <a:off x="0" y="0"/>
          <a:ext cx="0" cy="0"/>
          <a:chOff x="0" y="0"/>
          <a:chExt cx="0" cy="0"/>
        </a:xfrm>
      </p:grpSpPr>
      <p:sp>
        <p:nvSpPr>
          <p:cNvPr id="2" name="AutoShape 2"/>
          <p:cNvSpPr/>
          <p:nvPr/>
        </p:nvSpPr>
        <p:spPr>
          <a:xfrm>
            <a:off x="1028700" y="9248775"/>
            <a:ext cx="16230600" cy="0"/>
          </a:xfrm>
          <a:prstGeom prst="line">
            <a:avLst/>
          </a:prstGeom>
          <a:ln w="19050" cap="flat">
            <a:solidFill>
              <a:srgbClr val="E9BC42"/>
            </a:solidFill>
            <a:prstDash val="solid"/>
            <a:headEnd type="none" w="sm" len="sm"/>
            <a:tailEnd type="none" w="sm" len="sm"/>
          </a:ln>
        </p:spPr>
        <p:txBody>
          <a:bodyPr/>
          <a:lstStyle/>
          <a:p>
            <a:endParaRPr lang="en-US"/>
          </a:p>
        </p:txBody>
      </p:sp>
      <p:sp>
        <p:nvSpPr>
          <p:cNvPr id="3" name="Freeform 3"/>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4" name="Freeform 4"/>
          <p:cNvSpPr/>
          <p:nvPr/>
        </p:nvSpPr>
        <p:spPr>
          <a:xfrm>
            <a:off x="10545980" y="1691762"/>
            <a:ext cx="7511919" cy="6976323"/>
          </a:xfrm>
          <a:custGeom>
            <a:avLst/>
            <a:gdLst/>
            <a:ahLst/>
            <a:cxnLst/>
            <a:rect l="l" t="t" r="r" b="b"/>
            <a:pathLst>
              <a:path w="7511919" h="6976323">
                <a:moveTo>
                  <a:pt x="0" y="0"/>
                </a:moveTo>
                <a:lnTo>
                  <a:pt x="7511918" y="0"/>
                </a:lnTo>
                <a:lnTo>
                  <a:pt x="7511918" y="6976324"/>
                </a:lnTo>
                <a:lnTo>
                  <a:pt x="0" y="6976324"/>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p:cNvSpPr/>
          <p:nvPr/>
        </p:nvSpPr>
        <p:spPr>
          <a:xfrm>
            <a:off x="7808166" y="6437709"/>
            <a:ext cx="2223612" cy="2223612"/>
          </a:xfrm>
          <a:custGeom>
            <a:avLst/>
            <a:gdLst/>
            <a:ahLst/>
            <a:cxnLst/>
            <a:rect l="l" t="t" r="r" b="b"/>
            <a:pathLst>
              <a:path w="2223612" h="2223612">
                <a:moveTo>
                  <a:pt x="0" y="0"/>
                </a:moveTo>
                <a:lnTo>
                  <a:pt x="2223612" y="0"/>
                </a:lnTo>
                <a:lnTo>
                  <a:pt x="2223612" y="2223612"/>
                </a:lnTo>
                <a:lnTo>
                  <a:pt x="0" y="2223612"/>
                </a:lnTo>
                <a:lnTo>
                  <a:pt x="0" y="0"/>
                </a:lnTo>
                <a:close/>
              </a:path>
            </a:pathLst>
          </a:custGeom>
          <a:blipFill>
            <a:blip r:embed="rId5"/>
            <a:stretch>
              <a:fillRect/>
            </a:stretch>
          </a:blipFill>
        </p:spPr>
        <p:txBody>
          <a:bodyPr/>
          <a:lstStyle/>
          <a:p>
            <a:endParaRPr lang="en-US"/>
          </a:p>
        </p:txBody>
      </p:sp>
      <p:sp>
        <p:nvSpPr>
          <p:cNvPr id="6" name="TextBox 6"/>
          <p:cNvSpPr txBox="1"/>
          <p:nvPr/>
        </p:nvSpPr>
        <p:spPr>
          <a:xfrm>
            <a:off x="1030607" y="446699"/>
            <a:ext cx="15271163" cy="1250950"/>
          </a:xfrm>
          <a:prstGeom prst="rect">
            <a:avLst/>
          </a:prstGeom>
        </p:spPr>
        <p:txBody>
          <a:bodyPr lIns="0" tIns="0" rIns="0" bIns="0" rtlCol="0" anchor="t">
            <a:spAutoFit/>
          </a:bodyPr>
          <a:lstStyle/>
          <a:p>
            <a:pPr marL="0" lvl="0" indent="0" algn="l">
              <a:lnSpc>
                <a:spcPts val="9200"/>
              </a:lnSpc>
              <a:spcBef>
                <a:spcPct val="0"/>
              </a:spcBef>
            </a:pPr>
            <a:r>
              <a:rPr lang="en-US" sz="8000" b="1">
                <a:solidFill>
                  <a:srgbClr val="B78C15"/>
                </a:solidFill>
                <a:latin typeface="Ofelia Display Ultra-Bold"/>
                <a:ea typeface="Ofelia Display Ultra-Bold"/>
                <a:cs typeface="Ofelia Display Ultra-Bold"/>
                <a:sym typeface="Ofelia Display Ultra-Bold"/>
              </a:rPr>
              <a:t>Transformational Agreements</a:t>
            </a:r>
          </a:p>
        </p:txBody>
      </p:sp>
      <p:sp>
        <p:nvSpPr>
          <p:cNvPr id="7" name="TextBox 7"/>
          <p:cNvSpPr txBox="1"/>
          <p:nvPr/>
        </p:nvSpPr>
        <p:spPr>
          <a:xfrm>
            <a:off x="769835" y="2080895"/>
            <a:ext cx="8536571" cy="5401310"/>
          </a:xfrm>
          <a:prstGeom prst="rect">
            <a:avLst/>
          </a:prstGeom>
        </p:spPr>
        <p:txBody>
          <a:bodyPr lIns="0" tIns="0" rIns="0" bIns="0" rtlCol="0" anchor="t">
            <a:spAutoFit/>
          </a:bodyPr>
          <a:lstStyle/>
          <a:p>
            <a:pPr marL="669289" lvl="1" indent="-334645" algn="l">
              <a:lnSpc>
                <a:spcPts val="3564"/>
              </a:lnSpc>
              <a:buFont typeface="Arial"/>
              <a:buChar char="•"/>
            </a:pPr>
            <a:r>
              <a:rPr lang="en-US" sz="3099" dirty="0">
                <a:solidFill>
                  <a:srgbClr val="B78C15"/>
                </a:solidFill>
                <a:latin typeface="Ofelia Display Light"/>
                <a:ea typeface="Ofelia Display Light"/>
                <a:cs typeface="Ofelia Display Light"/>
                <a:sym typeface="Ofelia Display Light"/>
              </a:rPr>
              <a:t>Fund authors to cover open access licensing fees</a:t>
            </a:r>
          </a:p>
          <a:p>
            <a:pPr algn="l">
              <a:lnSpc>
                <a:spcPts val="3564"/>
              </a:lnSpc>
            </a:pPr>
            <a:endParaRPr lang="en-US" sz="3099" dirty="0">
              <a:solidFill>
                <a:srgbClr val="B78C15"/>
              </a:solidFill>
              <a:latin typeface="Ofelia Display Light"/>
              <a:ea typeface="Ofelia Display Light"/>
              <a:cs typeface="Ofelia Display Light"/>
              <a:sym typeface="Ofelia Display Light"/>
            </a:endParaRPr>
          </a:p>
          <a:p>
            <a:pPr marL="669289" lvl="1" indent="-334645" algn="l">
              <a:lnSpc>
                <a:spcPts val="3564"/>
              </a:lnSpc>
              <a:buFont typeface="Arial"/>
              <a:buChar char="•"/>
            </a:pPr>
            <a:r>
              <a:rPr lang="en-US" sz="3099" dirty="0">
                <a:solidFill>
                  <a:srgbClr val="B78C15"/>
                </a:solidFill>
                <a:latin typeface="Ofelia Display Light"/>
                <a:ea typeface="Ofelia Display Light"/>
                <a:cs typeface="Ofelia Display Light"/>
                <a:sym typeface="Ofelia Display Light"/>
              </a:rPr>
              <a:t>Provide researchers unlimited access to our complete collection of scientific, peer reviewed journals</a:t>
            </a:r>
          </a:p>
          <a:p>
            <a:pPr algn="l">
              <a:lnSpc>
                <a:spcPts val="3564"/>
              </a:lnSpc>
            </a:pPr>
            <a:endParaRPr lang="en-US" sz="3099" dirty="0">
              <a:solidFill>
                <a:srgbClr val="B78C15"/>
              </a:solidFill>
              <a:latin typeface="Ofelia Display Light"/>
              <a:ea typeface="Ofelia Display Light"/>
              <a:cs typeface="Ofelia Display Light"/>
              <a:sym typeface="Ofelia Display Light"/>
            </a:endParaRPr>
          </a:p>
          <a:p>
            <a:pPr marL="669289" lvl="1" indent="-334645" algn="l">
              <a:lnSpc>
                <a:spcPts val="3564"/>
              </a:lnSpc>
              <a:buFont typeface="Arial"/>
              <a:buChar char="•"/>
            </a:pPr>
            <a:r>
              <a:rPr lang="en-US" sz="3099" dirty="0">
                <a:solidFill>
                  <a:srgbClr val="B78C15"/>
                </a:solidFill>
                <a:latin typeface="Ofelia Display Light"/>
                <a:ea typeface="Ofelia Display Light"/>
                <a:cs typeface="Ofelia Display Light"/>
                <a:sym typeface="Ofelia Display Light"/>
              </a:rPr>
              <a:t>Worldwide agreements are established with numerous institutions, consortia, and countries</a:t>
            </a:r>
          </a:p>
          <a:p>
            <a:pPr algn="l">
              <a:lnSpc>
                <a:spcPts val="3564"/>
              </a:lnSpc>
            </a:pPr>
            <a:endParaRPr lang="en-US" sz="3099" dirty="0">
              <a:solidFill>
                <a:srgbClr val="B78C15"/>
              </a:solidFill>
              <a:latin typeface="Ofelia Display Light"/>
              <a:ea typeface="Ofelia Display Light"/>
              <a:cs typeface="Ofelia Display Light"/>
              <a:sym typeface="Ofelia Display Light"/>
            </a:endParaRPr>
          </a:p>
          <a:p>
            <a:pPr algn="l">
              <a:lnSpc>
                <a:spcPts val="3564"/>
              </a:lnSpc>
              <a:spcBef>
                <a:spcPct val="0"/>
              </a:spcBef>
            </a:pPr>
            <a:endParaRPr lang="en-US" sz="3099" dirty="0">
              <a:solidFill>
                <a:srgbClr val="B78C15"/>
              </a:solidFill>
              <a:latin typeface="Ofelia Display Light"/>
              <a:ea typeface="Ofelia Display Light"/>
              <a:cs typeface="Ofelia Display Light"/>
              <a:sym typeface="Ofelia Display Light"/>
            </a:endParaRPr>
          </a:p>
        </p:txBody>
      </p:sp>
      <p:sp>
        <p:nvSpPr>
          <p:cNvPr id="8" name="TextBox 8"/>
          <p:cNvSpPr txBox="1"/>
          <p:nvPr/>
        </p:nvSpPr>
        <p:spPr>
          <a:xfrm>
            <a:off x="1392962" y="6975255"/>
            <a:ext cx="5901003" cy="1076325"/>
          </a:xfrm>
          <a:prstGeom prst="rect">
            <a:avLst/>
          </a:prstGeom>
        </p:spPr>
        <p:txBody>
          <a:bodyPr lIns="0" tIns="0" rIns="0" bIns="0" rtlCol="0" anchor="t">
            <a:spAutoFit/>
          </a:bodyPr>
          <a:lstStyle/>
          <a:p>
            <a:pPr algn="ctr">
              <a:lnSpc>
                <a:spcPts val="4200"/>
              </a:lnSpc>
              <a:spcBef>
                <a:spcPct val="0"/>
              </a:spcBef>
            </a:pPr>
            <a:r>
              <a:rPr lang="en-US" sz="3000" b="1">
                <a:solidFill>
                  <a:srgbClr val="B78C15"/>
                </a:solidFill>
                <a:latin typeface="Ofelia Display Bold"/>
                <a:ea typeface="Ofelia Display Bold"/>
                <a:cs typeface="Ofelia Display Bold"/>
                <a:sym typeface="Ofelia Display Bold"/>
              </a:rPr>
              <a:t>Scan the QR code to see if your university is covered:</a:t>
            </a:r>
          </a:p>
        </p:txBody>
      </p:sp>
      <p:sp>
        <p:nvSpPr>
          <p:cNvPr id="9" name="Freeform 2">
            <a:extLst>
              <a:ext uri="{FF2B5EF4-FFF2-40B4-BE49-F238E27FC236}">
                <a16:creationId xmlns:a16="http://schemas.microsoft.com/office/drawing/2014/main" id="{CC958516-028B-EE57-B932-4721CA194211}"/>
              </a:ext>
            </a:extLst>
          </p:cNvPr>
          <p:cNvSpPr/>
          <p:nvPr/>
        </p:nvSpPr>
        <p:spPr>
          <a:xfrm>
            <a:off x="0" y="0"/>
            <a:ext cx="18318491" cy="3080483"/>
          </a:xfrm>
          <a:custGeom>
            <a:avLst/>
            <a:gdLst/>
            <a:ahLst/>
            <a:cxnLst/>
            <a:rect l="l" t="t" r="r" b="b"/>
            <a:pathLst>
              <a:path w="18318491" h="3080483">
                <a:moveTo>
                  <a:pt x="0" y="0"/>
                </a:moveTo>
                <a:lnTo>
                  <a:pt x="18318491" y="0"/>
                </a:lnTo>
                <a:lnTo>
                  <a:pt x="18318491" y="3080483"/>
                </a:lnTo>
                <a:lnTo>
                  <a:pt x="0" y="3080483"/>
                </a:lnTo>
                <a:lnTo>
                  <a:pt x="0" y="0"/>
                </a:lnTo>
                <a:close/>
              </a:path>
            </a:pathLst>
          </a:custGeom>
          <a:blipFill>
            <a:blip r:embed="rId6"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F9ED"/>
        </a:solidFill>
        <a:effectLst/>
      </p:bgPr>
    </p:bg>
    <p:spTree>
      <p:nvGrpSpPr>
        <p:cNvPr id="1" name=""/>
        <p:cNvGrpSpPr/>
        <p:nvPr/>
      </p:nvGrpSpPr>
      <p:grpSpPr>
        <a:xfrm>
          <a:off x="0" y="0"/>
          <a:ext cx="0" cy="0"/>
          <a:chOff x="0" y="0"/>
          <a:chExt cx="0" cy="0"/>
        </a:xfrm>
      </p:grpSpPr>
      <p:sp>
        <p:nvSpPr>
          <p:cNvPr id="2" name="Freeform 2"/>
          <p:cNvSpPr/>
          <p:nvPr/>
        </p:nvSpPr>
        <p:spPr>
          <a:xfrm>
            <a:off x="0" y="0"/>
            <a:ext cx="18318491" cy="3080483"/>
          </a:xfrm>
          <a:custGeom>
            <a:avLst/>
            <a:gdLst/>
            <a:ahLst/>
            <a:cxnLst/>
            <a:rect l="l" t="t" r="r" b="b"/>
            <a:pathLst>
              <a:path w="18318491" h="3080483">
                <a:moveTo>
                  <a:pt x="0" y="0"/>
                </a:moveTo>
                <a:lnTo>
                  <a:pt x="18318491" y="0"/>
                </a:lnTo>
                <a:lnTo>
                  <a:pt x="18318491" y="3080483"/>
                </a:lnTo>
                <a:lnTo>
                  <a:pt x="0" y="3080483"/>
                </a:lnTo>
                <a:lnTo>
                  <a:pt x="0" y="0"/>
                </a:lnTo>
                <a:close/>
              </a:path>
            </a:pathLst>
          </a:custGeom>
          <a:blipFill>
            <a:blip r:embed="rId3"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 name="AutoShape 3"/>
          <p:cNvSpPr/>
          <p:nvPr/>
        </p:nvSpPr>
        <p:spPr>
          <a:xfrm>
            <a:off x="1028700" y="9248775"/>
            <a:ext cx="16230600" cy="0"/>
          </a:xfrm>
          <a:prstGeom prst="line">
            <a:avLst/>
          </a:prstGeom>
          <a:ln w="19050" cap="flat">
            <a:solidFill>
              <a:srgbClr val="E9BC42"/>
            </a:solidFill>
            <a:prstDash val="solid"/>
            <a:headEnd type="none" w="sm" len="sm"/>
            <a:tailEnd type="none" w="sm" len="sm"/>
          </a:ln>
        </p:spPr>
        <p:txBody>
          <a:bodyPr/>
          <a:lstStyle/>
          <a:p>
            <a:endParaRPr lang="en-US"/>
          </a:p>
        </p:txBody>
      </p:sp>
      <p:sp>
        <p:nvSpPr>
          <p:cNvPr id="4" name="Freeform 4"/>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p:cNvSpPr/>
          <p:nvPr/>
        </p:nvSpPr>
        <p:spPr>
          <a:xfrm>
            <a:off x="9101669" y="3080483"/>
            <a:ext cx="96221" cy="5498325"/>
          </a:xfrm>
          <a:custGeom>
            <a:avLst/>
            <a:gdLst/>
            <a:ahLst/>
            <a:cxnLst/>
            <a:rect l="l" t="t" r="r" b="b"/>
            <a:pathLst>
              <a:path w="96221" h="5498325">
                <a:moveTo>
                  <a:pt x="0" y="0"/>
                </a:moveTo>
                <a:lnTo>
                  <a:pt x="96220" y="0"/>
                </a:lnTo>
                <a:lnTo>
                  <a:pt x="96220" y="5498325"/>
                </a:lnTo>
                <a:lnTo>
                  <a:pt x="0" y="54983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769923" y="3080483"/>
            <a:ext cx="5666146" cy="3742623"/>
          </a:xfrm>
          <a:custGeom>
            <a:avLst/>
            <a:gdLst/>
            <a:ahLst/>
            <a:cxnLst/>
            <a:rect l="l" t="t" r="r" b="b"/>
            <a:pathLst>
              <a:path w="5666146" h="3742623">
                <a:moveTo>
                  <a:pt x="0" y="0"/>
                </a:moveTo>
                <a:lnTo>
                  <a:pt x="5666146" y="0"/>
                </a:lnTo>
                <a:lnTo>
                  <a:pt x="5666146" y="3742623"/>
                </a:lnTo>
                <a:lnTo>
                  <a:pt x="0" y="3742623"/>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US"/>
          </a:p>
        </p:txBody>
      </p:sp>
      <p:sp>
        <p:nvSpPr>
          <p:cNvPr id="7" name="Freeform 7"/>
          <p:cNvSpPr/>
          <p:nvPr/>
        </p:nvSpPr>
        <p:spPr>
          <a:xfrm>
            <a:off x="11713292" y="2737255"/>
            <a:ext cx="4085777" cy="4085777"/>
          </a:xfrm>
          <a:custGeom>
            <a:avLst/>
            <a:gdLst/>
            <a:ahLst/>
            <a:cxnLst/>
            <a:rect l="l" t="t" r="r" b="b"/>
            <a:pathLst>
              <a:path w="4085777" h="4085777">
                <a:moveTo>
                  <a:pt x="0" y="0"/>
                </a:moveTo>
                <a:lnTo>
                  <a:pt x="4085778" y="0"/>
                </a:lnTo>
                <a:lnTo>
                  <a:pt x="4085778" y="4085777"/>
                </a:lnTo>
                <a:lnTo>
                  <a:pt x="0" y="4085777"/>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US"/>
          </a:p>
        </p:txBody>
      </p:sp>
      <p:sp>
        <p:nvSpPr>
          <p:cNvPr id="8" name="TextBox 8"/>
          <p:cNvSpPr txBox="1"/>
          <p:nvPr/>
        </p:nvSpPr>
        <p:spPr>
          <a:xfrm>
            <a:off x="1030607" y="446699"/>
            <a:ext cx="15106827" cy="1250950"/>
          </a:xfrm>
          <a:prstGeom prst="rect">
            <a:avLst/>
          </a:prstGeom>
        </p:spPr>
        <p:txBody>
          <a:bodyPr lIns="0" tIns="0" rIns="0" bIns="0" rtlCol="0" anchor="t">
            <a:spAutoFit/>
          </a:bodyPr>
          <a:lstStyle/>
          <a:p>
            <a:pPr marL="0" lvl="0" indent="0" algn="l">
              <a:lnSpc>
                <a:spcPts val="9200"/>
              </a:lnSpc>
              <a:spcBef>
                <a:spcPct val="0"/>
              </a:spcBef>
            </a:pPr>
            <a:r>
              <a:rPr lang="en-US" sz="8000" b="1" dirty="0">
                <a:solidFill>
                  <a:srgbClr val="B78C15"/>
                </a:solidFill>
                <a:latin typeface="Ofelia Display Ultra-Bold"/>
                <a:ea typeface="Ofelia Display Ultra-Bold"/>
                <a:cs typeface="Ofelia Display Ultra-Bold"/>
                <a:sym typeface="Ofelia Display Ultra-Bold"/>
              </a:rPr>
              <a:t>Podcast &amp; Student Spotlight</a:t>
            </a:r>
          </a:p>
        </p:txBody>
      </p:sp>
      <p:sp>
        <p:nvSpPr>
          <p:cNvPr id="9" name="TextBox 9"/>
          <p:cNvSpPr txBox="1"/>
          <p:nvPr/>
        </p:nvSpPr>
        <p:spPr>
          <a:xfrm>
            <a:off x="0" y="7078731"/>
            <a:ext cx="9205992" cy="1128918"/>
          </a:xfrm>
          <a:prstGeom prst="rect">
            <a:avLst/>
          </a:prstGeom>
        </p:spPr>
        <p:txBody>
          <a:bodyPr lIns="0" tIns="0" rIns="0" bIns="0" rtlCol="0" anchor="t">
            <a:spAutoFit/>
          </a:bodyPr>
          <a:lstStyle/>
          <a:p>
            <a:pPr algn="ctr">
              <a:lnSpc>
                <a:spcPts val="4293"/>
              </a:lnSpc>
            </a:pPr>
            <a:r>
              <a:rPr lang="en-US" sz="3799">
                <a:solidFill>
                  <a:srgbClr val="B78C15"/>
                </a:solidFill>
                <a:latin typeface="Ofelia Display"/>
                <a:ea typeface="Ofelia Display"/>
                <a:cs typeface="Ofelia Display"/>
                <a:sym typeface="Ofelia Display"/>
              </a:rPr>
              <a:t>Features timely conversations with authors in a fun, accessible tone.</a:t>
            </a:r>
          </a:p>
        </p:txBody>
      </p:sp>
      <p:sp>
        <p:nvSpPr>
          <p:cNvPr id="10" name="TextBox 10"/>
          <p:cNvSpPr txBox="1"/>
          <p:nvPr/>
        </p:nvSpPr>
        <p:spPr>
          <a:xfrm>
            <a:off x="9643607" y="6907081"/>
            <a:ext cx="8225148" cy="1671727"/>
          </a:xfrm>
          <a:prstGeom prst="rect">
            <a:avLst/>
          </a:prstGeom>
        </p:spPr>
        <p:txBody>
          <a:bodyPr lIns="0" tIns="0" rIns="0" bIns="0" rtlCol="0" anchor="t">
            <a:spAutoFit/>
          </a:bodyPr>
          <a:lstStyle/>
          <a:p>
            <a:pPr algn="ctr">
              <a:lnSpc>
                <a:spcPts val="4293"/>
              </a:lnSpc>
            </a:pPr>
            <a:r>
              <a:rPr lang="en-US" sz="3799">
                <a:solidFill>
                  <a:srgbClr val="B78C15"/>
                </a:solidFill>
                <a:latin typeface="Ofelia Display"/>
                <a:ea typeface="Ofelia Display"/>
                <a:cs typeface="Ofelia Display"/>
                <a:sym typeface="Ofelia Display"/>
              </a:rPr>
              <a:t>We’re looking for students to feature on the podcast. Scan the QR code to be featured.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9ED"/>
        </a:solidFill>
        <a:effectLst/>
      </p:bgPr>
    </p:bg>
    <p:spTree>
      <p:nvGrpSpPr>
        <p:cNvPr id="1" name=""/>
        <p:cNvGrpSpPr/>
        <p:nvPr/>
      </p:nvGrpSpPr>
      <p:grpSpPr>
        <a:xfrm>
          <a:off x="0" y="0"/>
          <a:ext cx="0" cy="0"/>
          <a:chOff x="0" y="0"/>
          <a:chExt cx="0" cy="0"/>
        </a:xfrm>
      </p:grpSpPr>
      <p:sp>
        <p:nvSpPr>
          <p:cNvPr id="2" name="Freeform 2"/>
          <p:cNvSpPr/>
          <p:nvPr/>
        </p:nvSpPr>
        <p:spPr>
          <a:xfrm>
            <a:off x="0" y="0"/>
            <a:ext cx="18318491" cy="3080483"/>
          </a:xfrm>
          <a:custGeom>
            <a:avLst/>
            <a:gdLst/>
            <a:ahLst/>
            <a:cxnLst/>
            <a:rect l="l" t="t" r="r" b="b"/>
            <a:pathLst>
              <a:path w="18318491" h="3080483">
                <a:moveTo>
                  <a:pt x="0" y="0"/>
                </a:moveTo>
                <a:lnTo>
                  <a:pt x="18318491" y="0"/>
                </a:lnTo>
                <a:lnTo>
                  <a:pt x="18318491" y="3080483"/>
                </a:lnTo>
                <a:lnTo>
                  <a:pt x="0" y="3080483"/>
                </a:lnTo>
                <a:lnTo>
                  <a:pt x="0" y="0"/>
                </a:lnTo>
                <a:close/>
              </a:path>
            </a:pathLst>
          </a:custGeom>
          <a:blipFill>
            <a:blip r:embed="rId3"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 name="AutoShape 3"/>
          <p:cNvSpPr/>
          <p:nvPr/>
        </p:nvSpPr>
        <p:spPr>
          <a:xfrm>
            <a:off x="1028700" y="9248775"/>
            <a:ext cx="16230600" cy="0"/>
          </a:xfrm>
          <a:prstGeom prst="line">
            <a:avLst/>
          </a:prstGeom>
          <a:ln w="19050" cap="flat">
            <a:solidFill>
              <a:srgbClr val="E9BC42"/>
            </a:solidFill>
            <a:prstDash val="solid"/>
            <a:headEnd type="none" w="sm" len="sm"/>
            <a:tailEnd type="none" w="sm" len="sm"/>
          </a:ln>
        </p:spPr>
        <p:txBody>
          <a:bodyPr/>
          <a:lstStyle/>
          <a:p>
            <a:endParaRPr lang="en-US"/>
          </a:p>
        </p:txBody>
      </p:sp>
      <p:sp>
        <p:nvSpPr>
          <p:cNvPr id="4" name="Freeform 4"/>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p:cNvSpPr/>
          <p:nvPr/>
        </p:nvSpPr>
        <p:spPr>
          <a:xfrm>
            <a:off x="993035" y="3744908"/>
            <a:ext cx="2604258" cy="3720369"/>
          </a:xfrm>
          <a:custGeom>
            <a:avLst/>
            <a:gdLst/>
            <a:ahLst/>
            <a:cxnLst/>
            <a:rect l="l" t="t" r="r" b="b"/>
            <a:pathLst>
              <a:path w="2604258" h="3720369">
                <a:moveTo>
                  <a:pt x="0" y="0"/>
                </a:moveTo>
                <a:lnTo>
                  <a:pt x="2604258" y="0"/>
                </a:lnTo>
                <a:lnTo>
                  <a:pt x="2604258" y="3720369"/>
                </a:lnTo>
                <a:lnTo>
                  <a:pt x="0" y="3720369"/>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6" name="Freeform 6"/>
          <p:cNvSpPr/>
          <p:nvPr/>
        </p:nvSpPr>
        <p:spPr>
          <a:xfrm>
            <a:off x="9101669" y="3080483"/>
            <a:ext cx="96221" cy="5498325"/>
          </a:xfrm>
          <a:custGeom>
            <a:avLst/>
            <a:gdLst/>
            <a:ahLst/>
            <a:cxnLst/>
            <a:rect l="l" t="t" r="r" b="b"/>
            <a:pathLst>
              <a:path w="96221" h="5498325">
                <a:moveTo>
                  <a:pt x="0" y="0"/>
                </a:moveTo>
                <a:lnTo>
                  <a:pt x="96220" y="0"/>
                </a:lnTo>
                <a:lnTo>
                  <a:pt x="96220" y="5498325"/>
                </a:lnTo>
                <a:lnTo>
                  <a:pt x="0" y="54983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9908023" y="3744908"/>
            <a:ext cx="3713449" cy="4051035"/>
          </a:xfrm>
          <a:custGeom>
            <a:avLst/>
            <a:gdLst/>
            <a:ahLst/>
            <a:cxnLst/>
            <a:rect l="l" t="t" r="r" b="b"/>
            <a:pathLst>
              <a:path w="3713449" h="4051035">
                <a:moveTo>
                  <a:pt x="0" y="0"/>
                </a:moveTo>
                <a:lnTo>
                  <a:pt x="3713449" y="0"/>
                </a:lnTo>
                <a:lnTo>
                  <a:pt x="3713449" y="4051036"/>
                </a:lnTo>
                <a:lnTo>
                  <a:pt x="0" y="4051036"/>
                </a:lnTo>
                <a:lnTo>
                  <a:pt x="0" y="0"/>
                </a:lnTo>
                <a:close/>
              </a:path>
            </a:pathLst>
          </a:custGeom>
          <a:blipFill>
            <a:blip r:embed="rId8"/>
            <a:stretch>
              <a:fillRect/>
            </a:stretch>
          </a:blipFill>
        </p:spPr>
        <p:txBody>
          <a:bodyPr/>
          <a:lstStyle/>
          <a:p>
            <a:endParaRPr lang="en-US"/>
          </a:p>
        </p:txBody>
      </p:sp>
      <p:sp>
        <p:nvSpPr>
          <p:cNvPr id="8" name="TextBox 8"/>
          <p:cNvSpPr txBox="1"/>
          <p:nvPr/>
        </p:nvSpPr>
        <p:spPr>
          <a:xfrm>
            <a:off x="1030607" y="446699"/>
            <a:ext cx="15106827" cy="1250876"/>
          </a:xfrm>
          <a:prstGeom prst="rect">
            <a:avLst/>
          </a:prstGeom>
        </p:spPr>
        <p:txBody>
          <a:bodyPr lIns="0" tIns="0" rIns="0" bIns="0" rtlCol="0" anchor="t">
            <a:spAutoFit/>
          </a:bodyPr>
          <a:lstStyle/>
          <a:p>
            <a:pPr marL="0" lvl="0" indent="0" algn="l">
              <a:lnSpc>
                <a:spcPts val="9200"/>
              </a:lnSpc>
              <a:spcBef>
                <a:spcPct val="0"/>
              </a:spcBef>
            </a:pPr>
            <a:r>
              <a:rPr lang="en-US" sz="8000" b="1">
                <a:solidFill>
                  <a:srgbClr val="B78C15"/>
                </a:solidFill>
                <a:latin typeface="Ofelia Display Ultra-Bold"/>
                <a:ea typeface="Ofelia Display Ultra-Bold"/>
                <a:cs typeface="Ofelia Display Ultra-Bold"/>
                <a:sym typeface="Ofelia Display Ultra-Bold"/>
              </a:rPr>
              <a:t>The Mark of Certification</a:t>
            </a:r>
          </a:p>
        </p:txBody>
      </p:sp>
      <p:sp>
        <p:nvSpPr>
          <p:cNvPr id="9" name="TextBox 9"/>
          <p:cNvSpPr txBox="1"/>
          <p:nvPr/>
        </p:nvSpPr>
        <p:spPr>
          <a:xfrm>
            <a:off x="3892248" y="3219890"/>
            <a:ext cx="4335443" cy="5358918"/>
          </a:xfrm>
          <a:prstGeom prst="rect">
            <a:avLst/>
          </a:prstGeom>
        </p:spPr>
        <p:txBody>
          <a:bodyPr lIns="0" tIns="0" rIns="0" bIns="0" rtlCol="0" anchor="t">
            <a:spAutoFit/>
          </a:bodyPr>
          <a:lstStyle/>
          <a:p>
            <a:pPr marL="597821" lvl="1" indent="-298910" algn="l">
              <a:lnSpc>
                <a:spcPts val="3876"/>
              </a:lnSpc>
              <a:buFont typeface="Arial"/>
              <a:buChar char="•"/>
            </a:pPr>
            <a:r>
              <a:rPr lang="en-US" sz="2768" b="1">
                <a:solidFill>
                  <a:srgbClr val="B78C15"/>
                </a:solidFill>
                <a:latin typeface="Ofelia Display Bold"/>
                <a:ea typeface="Ofelia Display Bold"/>
                <a:cs typeface="Ofelia Display Bold"/>
                <a:sym typeface="Ofelia Display Bold"/>
              </a:rPr>
              <a:t>12,000+ Certified Crop  Advisers (CCAs)</a:t>
            </a:r>
          </a:p>
          <a:p>
            <a:pPr algn="l">
              <a:lnSpc>
                <a:spcPts val="3876"/>
              </a:lnSpc>
            </a:pPr>
            <a:endParaRPr lang="en-US" sz="2768" b="1">
              <a:solidFill>
                <a:srgbClr val="B78C15"/>
              </a:solidFill>
              <a:latin typeface="Ofelia Display Bold"/>
              <a:ea typeface="Ofelia Display Bold"/>
              <a:cs typeface="Ofelia Display Bold"/>
              <a:sym typeface="Ofelia Display Bold"/>
            </a:endParaRPr>
          </a:p>
          <a:p>
            <a:pPr marL="597821" lvl="1" indent="-298910" algn="l">
              <a:lnSpc>
                <a:spcPts val="3876"/>
              </a:lnSpc>
              <a:buFont typeface="Arial"/>
              <a:buChar char="•"/>
            </a:pPr>
            <a:r>
              <a:rPr lang="en-US" sz="2768" b="1">
                <a:solidFill>
                  <a:srgbClr val="B78C15"/>
                </a:solidFill>
                <a:latin typeface="Ofelia Display Bold"/>
                <a:ea typeface="Ofelia Display Bold"/>
                <a:cs typeface="Ofelia Display Bold"/>
                <a:sym typeface="Ofelia Display Bold"/>
              </a:rPr>
              <a:t>Largest voluntary certification program in agriculture</a:t>
            </a:r>
          </a:p>
          <a:p>
            <a:pPr algn="l">
              <a:lnSpc>
                <a:spcPts val="3876"/>
              </a:lnSpc>
            </a:pPr>
            <a:endParaRPr lang="en-US" sz="2768" b="1">
              <a:solidFill>
                <a:srgbClr val="B78C15"/>
              </a:solidFill>
              <a:latin typeface="Ofelia Display Bold"/>
              <a:ea typeface="Ofelia Display Bold"/>
              <a:cs typeface="Ofelia Display Bold"/>
              <a:sym typeface="Ofelia Display Bold"/>
            </a:endParaRPr>
          </a:p>
          <a:p>
            <a:pPr marL="597821" lvl="1" indent="-298910" algn="l">
              <a:lnSpc>
                <a:spcPts val="3876"/>
              </a:lnSpc>
              <a:buFont typeface="Arial"/>
              <a:buChar char="•"/>
            </a:pPr>
            <a:r>
              <a:rPr lang="en-US" sz="2768" b="1">
                <a:solidFill>
                  <a:srgbClr val="B78C15"/>
                </a:solidFill>
                <a:latin typeface="Ofelia Display Bold"/>
                <a:ea typeface="Ofelia Display Bold"/>
                <a:cs typeface="Ofelia Display Bold"/>
                <a:sym typeface="Ofelia Display Bold"/>
              </a:rPr>
              <a:t>Intended for working agronomists and related fields</a:t>
            </a:r>
          </a:p>
          <a:p>
            <a:pPr algn="ctr">
              <a:lnSpc>
                <a:spcPts val="3876"/>
              </a:lnSpc>
              <a:spcBef>
                <a:spcPct val="0"/>
              </a:spcBef>
            </a:pPr>
            <a:endParaRPr lang="en-US" sz="2768" b="1">
              <a:solidFill>
                <a:srgbClr val="B78C15"/>
              </a:solidFill>
              <a:latin typeface="Ofelia Display Bold"/>
              <a:ea typeface="Ofelia Display Bold"/>
              <a:cs typeface="Ofelia Display Bold"/>
              <a:sym typeface="Ofelia Display Bold"/>
            </a:endParaRPr>
          </a:p>
        </p:txBody>
      </p:sp>
      <p:sp>
        <p:nvSpPr>
          <p:cNvPr id="10" name="TextBox 10"/>
          <p:cNvSpPr txBox="1"/>
          <p:nvPr/>
        </p:nvSpPr>
        <p:spPr>
          <a:xfrm>
            <a:off x="13952557" y="3474753"/>
            <a:ext cx="4335443" cy="4387368"/>
          </a:xfrm>
          <a:prstGeom prst="rect">
            <a:avLst/>
          </a:prstGeom>
        </p:spPr>
        <p:txBody>
          <a:bodyPr lIns="0" tIns="0" rIns="0" bIns="0" rtlCol="0" anchor="t">
            <a:spAutoFit/>
          </a:bodyPr>
          <a:lstStyle/>
          <a:p>
            <a:pPr algn="l">
              <a:lnSpc>
                <a:spcPts val="3876"/>
              </a:lnSpc>
            </a:pPr>
            <a:endParaRPr/>
          </a:p>
          <a:p>
            <a:pPr marL="597821" lvl="1" indent="-298910" algn="l">
              <a:lnSpc>
                <a:spcPts val="3876"/>
              </a:lnSpc>
              <a:buFont typeface="Arial"/>
              <a:buChar char="•"/>
            </a:pPr>
            <a:r>
              <a:rPr lang="en-US" sz="2768" b="1">
                <a:solidFill>
                  <a:srgbClr val="B78C15"/>
                </a:solidFill>
                <a:latin typeface="Ofelia Display Bold"/>
                <a:ea typeface="Ofelia Display Bold"/>
                <a:cs typeface="Ofelia Display Bold"/>
                <a:sym typeface="Ofelia Display Bold"/>
              </a:rPr>
              <a:t>500+ Certified Professional Soil Scientists (CPSS)</a:t>
            </a:r>
          </a:p>
          <a:p>
            <a:pPr algn="l">
              <a:lnSpc>
                <a:spcPts val="3876"/>
              </a:lnSpc>
            </a:pPr>
            <a:endParaRPr lang="en-US" sz="2768" b="1">
              <a:solidFill>
                <a:srgbClr val="B78C15"/>
              </a:solidFill>
              <a:latin typeface="Ofelia Display Bold"/>
              <a:ea typeface="Ofelia Display Bold"/>
              <a:cs typeface="Ofelia Display Bold"/>
              <a:sym typeface="Ofelia Display Bold"/>
            </a:endParaRPr>
          </a:p>
          <a:p>
            <a:pPr marL="597821" lvl="1" indent="-298910" algn="l">
              <a:lnSpc>
                <a:spcPts val="3876"/>
              </a:lnSpc>
              <a:buFont typeface="Arial"/>
              <a:buChar char="•"/>
            </a:pPr>
            <a:r>
              <a:rPr lang="en-US" sz="2768" b="1">
                <a:solidFill>
                  <a:srgbClr val="B78C15"/>
                </a:solidFill>
                <a:latin typeface="Ofelia Display Bold"/>
                <a:ea typeface="Ofelia Display Bold"/>
                <a:cs typeface="Ofelia Display Bold"/>
                <a:sym typeface="Ofelia Display Bold"/>
              </a:rPr>
              <a:t>Intended for those in the soil science profession </a:t>
            </a:r>
          </a:p>
          <a:p>
            <a:pPr algn="ctr">
              <a:lnSpc>
                <a:spcPts val="3876"/>
              </a:lnSpc>
              <a:spcBef>
                <a:spcPct val="0"/>
              </a:spcBef>
            </a:pPr>
            <a:endParaRPr lang="en-US" sz="2768" b="1">
              <a:solidFill>
                <a:srgbClr val="B78C15"/>
              </a:solidFill>
              <a:latin typeface="Ofelia Display Bold"/>
              <a:ea typeface="Ofelia Display Bold"/>
              <a:cs typeface="Ofelia Display Bold"/>
              <a:sym typeface="Ofelia Display Bo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F9ED"/>
        </a:solidFill>
        <a:effectLst/>
      </p:bgPr>
    </p:bg>
    <p:spTree>
      <p:nvGrpSpPr>
        <p:cNvPr id="1" name=""/>
        <p:cNvGrpSpPr/>
        <p:nvPr/>
      </p:nvGrpSpPr>
      <p:grpSpPr>
        <a:xfrm>
          <a:off x="0" y="0"/>
          <a:ext cx="0" cy="0"/>
          <a:chOff x="0" y="0"/>
          <a:chExt cx="0" cy="0"/>
        </a:xfrm>
      </p:grpSpPr>
      <p:sp>
        <p:nvSpPr>
          <p:cNvPr id="2" name="Freeform 2"/>
          <p:cNvSpPr/>
          <p:nvPr/>
        </p:nvSpPr>
        <p:spPr>
          <a:xfrm>
            <a:off x="0" y="0"/>
            <a:ext cx="18318491" cy="3080483"/>
          </a:xfrm>
          <a:custGeom>
            <a:avLst/>
            <a:gdLst/>
            <a:ahLst/>
            <a:cxnLst/>
            <a:rect l="l" t="t" r="r" b="b"/>
            <a:pathLst>
              <a:path w="18318491" h="3080483">
                <a:moveTo>
                  <a:pt x="0" y="0"/>
                </a:moveTo>
                <a:lnTo>
                  <a:pt x="18318491" y="0"/>
                </a:lnTo>
                <a:lnTo>
                  <a:pt x="18318491" y="3080483"/>
                </a:lnTo>
                <a:lnTo>
                  <a:pt x="0" y="3080483"/>
                </a:lnTo>
                <a:lnTo>
                  <a:pt x="0" y="0"/>
                </a:lnTo>
                <a:close/>
              </a:path>
            </a:pathLst>
          </a:custGeom>
          <a:blipFill>
            <a:blip r:embed="rId3"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 name="AutoShape 3"/>
          <p:cNvSpPr/>
          <p:nvPr/>
        </p:nvSpPr>
        <p:spPr>
          <a:xfrm>
            <a:off x="1028700" y="9248775"/>
            <a:ext cx="16230600" cy="0"/>
          </a:xfrm>
          <a:prstGeom prst="line">
            <a:avLst/>
          </a:prstGeom>
          <a:ln w="19050" cap="flat">
            <a:solidFill>
              <a:srgbClr val="E9BC42"/>
            </a:solidFill>
            <a:prstDash val="solid"/>
            <a:headEnd type="none" w="sm" len="sm"/>
            <a:tailEnd type="none" w="sm" len="sm"/>
          </a:ln>
        </p:spPr>
        <p:txBody>
          <a:bodyPr/>
          <a:lstStyle/>
          <a:p>
            <a:endParaRPr lang="en-US"/>
          </a:p>
        </p:txBody>
      </p:sp>
      <p:sp>
        <p:nvSpPr>
          <p:cNvPr id="4" name="Freeform 4"/>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p:cNvSpPr/>
          <p:nvPr/>
        </p:nvSpPr>
        <p:spPr>
          <a:xfrm>
            <a:off x="10877889" y="484799"/>
            <a:ext cx="6719906" cy="3974688"/>
          </a:xfrm>
          <a:custGeom>
            <a:avLst/>
            <a:gdLst/>
            <a:ahLst/>
            <a:cxnLst/>
            <a:rect l="l" t="t" r="r" b="b"/>
            <a:pathLst>
              <a:path w="6719906" h="3974688">
                <a:moveTo>
                  <a:pt x="0" y="0"/>
                </a:moveTo>
                <a:lnTo>
                  <a:pt x="6719906" y="0"/>
                </a:lnTo>
                <a:lnTo>
                  <a:pt x="6719906" y="3974689"/>
                </a:lnTo>
                <a:lnTo>
                  <a:pt x="0" y="3974689"/>
                </a:lnTo>
                <a:lnTo>
                  <a:pt x="0" y="0"/>
                </a:lnTo>
                <a:close/>
              </a:path>
            </a:pathLst>
          </a:custGeom>
          <a:blipFill>
            <a:blip r:embed="rId5" cstate="email">
              <a:extLst>
                <a:ext uri="{28A0092B-C50C-407E-A947-70E740481C1C}">
                  <a14:useLocalDpi xmlns:a14="http://schemas.microsoft.com/office/drawing/2010/main"/>
                </a:ext>
              </a:extLst>
            </a:blip>
            <a:stretch>
              <a:fillRect/>
            </a:stretch>
          </a:blipFill>
          <a:ln w="28575" cap="sq">
            <a:solidFill>
              <a:srgbClr val="E9BC42"/>
            </a:solidFill>
            <a:prstDash val="solid"/>
            <a:miter/>
          </a:ln>
        </p:spPr>
        <p:txBody>
          <a:bodyPr/>
          <a:lstStyle/>
          <a:p>
            <a:endParaRPr lang="en-US"/>
          </a:p>
        </p:txBody>
      </p:sp>
      <p:sp>
        <p:nvSpPr>
          <p:cNvPr id="6" name="Freeform 6"/>
          <p:cNvSpPr/>
          <p:nvPr/>
        </p:nvSpPr>
        <p:spPr>
          <a:xfrm>
            <a:off x="10877889" y="4762114"/>
            <a:ext cx="6719906" cy="4174509"/>
          </a:xfrm>
          <a:custGeom>
            <a:avLst/>
            <a:gdLst/>
            <a:ahLst/>
            <a:cxnLst/>
            <a:rect l="l" t="t" r="r" b="b"/>
            <a:pathLst>
              <a:path w="6719906" h="4174509">
                <a:moveTo>
                  <a:pt x="0" y="0"/>
                </a:moveTo>
                <a:lnTo>
                  <a:pt x="6719906" y="0"/>
                </a:lnTo>
                <a:lnTo>
                  <a:pt x="6719906" y="4174509"/>
                </a:lnTo>
                <a:lnTo>
                  <a:pt x="0" y="4174509"/>
                </a:lnTo>
                <a:lnTo>
                  <a:pt x="0" y="0"/>
                </a:lnTo>
                <a:close/>
              </a:path>
            </a:pathLst>
          </a:custGeom>
          <a:blipFill>
            <a:blip r:embed="rId6" cstate="email">
              <a:extLst>
                <a:ext uri="{28A0092B-C50C-407E-A947-70E740481C1C}">
                  <a14:useLocalDpi xmlns:a14="http://schemas.microsoft.com/office/drawing/2010/main"/>
                </a:ext>
              </a:extLst>
            </a:blip>
            <a:stretch>
              <a:fillRect/>
            </a:stretch>
          </a:blipFill>
          <a:ln w="28575" cap="sq">
            <a:solidFill>
              <a:srgbClr val="E9BC42"/>
            </a:solidFill>
            <a:prstDash val="solid"/>
            <a:miter/>
          </a:ln>
        </p:spPr>
        <p:txBody>
          <a:bodyPr/>
          <a:lstStyle/>
          <a:p>
            <a:endParaRPr lang="en-US"/>
          </a:p>
        </p:txBody>
      </p:sp>
      <p:sp>
        <p:nvSpPr>
          <p:cNvPr id="7" name="TextBox 7"/>
          <p:cNvSpPr txBox="1"/>
          <p:nvPr/>
        </p:nvSpPr>
        <p:spPr>
          <a:xfrm>
            <a:off x="1030607" y="446699"/>
            <a:ext cx="15106827" cy="1250950"/>
          </a:xfrm>
          <a:prstGeom prst="rect">
            <a:avLst/>
          </a:prstGeom>
        </p:spPr>
        <p:txBody>
          <a:bodyPr lIns="0" tIns="0" rIns="0" bIns="0" rtlCol="0" anchor="t">
            <a:spAutoFit/>
          </a:bodyPr>
          <a:lstStyle/>
          <a:p>
            <a:pPr marL="0" lvl="0" indent="0" algn="l">
              <a:lnSpc>
                <a:spcPts val="9200"/>
              </a:lnSpc>
              <a:spcBef>
                <a:spcPct val="0"/>
              </a:spcBef>
            </a:pPr>
            <a:r>
              <a:rPr lang="en-US" sz="8000" b="1">
                <a:solidFill>
                  <a:srgbClr val="B78C15"/>
                </a:solidFill>
                <a:latin typeface="Ofelia Display Ultra-Bold"/>
                <a:ea typeface="Ofelia Display Ultra-Bold"/>
                <a:cs typeface="Ofelia Display Ultra-Bold"/>
                <a:sym typeface="Ofelia Display Ultra-Bold"/>
              </a:rPr>
              <a:t>Science Policy</a:t>
            </a:r>
          </a:p>
        </p:txBody>
      </p:sp>
      <p:sp>
        <p:nvSpPr>
          <p:cNvPr id="8" name="TextBox 8"/>
          <p:cNvSpPr txBox="1"/>
          <p:nvPr/>
        </p:nvSpPr>
        <p:spPr>
          <a:xfrm>
            <a:off x="782770" y="2462619"/>
            <a:ext cx="9438811" cy="1129150"/>
          </a:xfrm>
          <a:prstGeom prst="rect">
            <a:avLst/>
          </a:prstGeom>
        </p:spPr>
        <p:txBody>
          <a:bodyPr lIns="0" tIns="0" rIns="0" bIns="0" rtlCol="0" anchor="t">
            <a:spAutoFit/>
          </a:bodyPr>
          <a:lstStyle/>
          <a:p>
            <a:pPr algn="l">
              <a:lnSpc>
                <a:spcPts val="4293"/>
              </a:lnSpc>
            </a:pPr>
            <a:r>
              <a:rPr lang="en-US" sz="3799" b="1">
                <a:solidFill>
                  <a:srgbClr val="B78C15"/>
                </a:solidFill>
                <a:latin typeface="Ofelia Display Bold"/>
                <a:ea typeface="Ofelia Display Bold"/>
                <a:cs typeface="Ofelia Display Bold"/>
                <a:sym typeface="Ofelia Display Bold"/>
              </a:rPr>
              <a:t>Federal policy matters.</a:t>
            </a:r>
            <a:r>
              <a:rPr lang="en-US" sz="3799">
                <a:solidFill>
                  <a:srgbClr val="B78C15"/>
                </a:solidFill>
                <a:latin typeface="Ofelia Display"/>
                <a:ea typeface="Ofelia Display"/>
                <a:cs typeface="Ofelia Display"/>
                <a:sym typeface="Ofelia Display"/>
              </a:rPr>
              <a:t> We’re advocating for your interests on Capitol Hill regarding:</a:t>
            </a:r>
          </a:p>
        </p:txBody>
      </p:sp>
      <p:sp>
        <p:nvSpPr>
          <p:cNvPr id="9" name="TextBox 9"/>
          <p:cNvSpPr txBox="1"/>
          <p:nvPr/>
        </p:nvSpPr>
        <p:spPr>
          <a:xfrm>
            <a:off x="782770" y="3677296"/>
            <a:ext cx="9438811" cy="1672075"/>
          </a:xfrm>
          <a:prstGeom prst="rect">
            <a:avLst/>
          </a:prstGeom>
        </p:spPr>
        <p:txBody>
          <a:bodyPr lIns="0" tIns="0" rIns="0" bIns="0" rtlCol="0" anchor="t">
            <a:spAutoFit/>
          </a:bodyPr>
          <a:lstStyle/>
          <a:p>
            <a:pPr marL="820246" lvl="1" indent="-410123" algn="l">
              <a:lnSpc>
                <a:spcPts val="4293"/>
              </a:lnSpc>
              <a:buFont typeface="Arial"/>
              <a:buChar char="•"/>
            </a:pPr>
            <a:r>
              <a:rPr lang="en-US" sz="3799">
                <a:solidFill>
                  <a:srgbClr val="B78C15"/>
                </a:solidFill>
                <a:latin typeface="Ofelia Display"/>
                <a:ea typeface="Ofelia Display"/>
                <a:cs typeface="Ofelia Display"/>
                <a:sym typeface="Ofelia Display"/>
              </a:rPr>
              <a:t>Research funding</a:t>
            </a:r>
          </a:p>
          <a:p>
            <a:pPr marL="820246" lvl="1" indent="-410123" algn="l">
              <a:lnSpc>
                <a:spcPts val="4293"/>
              </a:lnSpc>
              <a:buFont typeface="Arial"/>
              <a:buChar char="•"/>
            </a:pPr>
            <a:r>
              <a:rPr lang="en-US" sz="3799">
                <a:solidFill>
                  <a:srgbClr val="B78C15"/>
                </a:solidFill>
                <a:latin typeface="Ofelia Display"/>
                <a:ea typeface="Ofelia Display"/>
                <a:cs typeface="Ofelia Display"/>
                <a:sym typeface="Ofelia Display"/>
              </a:rPr>
              <a:t>The Farm Bill</a:t>
            </a:r>
          </a:p>
          <a:p>
            <a:pPr marL="820246" lvl="1" indent="-410123" algn="l">
              <a:lnSpc>
                <a:spcPts val="4293"/>
              </a:lnSpc>
              <a:buFont typeface="Arial"/>
              <a:buChar char="•"/>
            </a:pPr>
            <a:r>
              <a:rPr lang="en-US" sz="3799">
                <a:solidFill>
                  <a:srgbClr val="B78C15"/>
                </a:solidFill>
                <a:latin typeface="Ofelia Display"/>
                <a:ea typeface="Ofelia Display"/>
                <a:cs typeface="Ofelia Display"/>
                <a:sym typeface="Ofelia Display"/>
              </a:rPr>
              <a:t>Climate change policy</a:t>
            </a:r>
          </a:p>
        </p:txBody>
      </p:sp>
      <p:sp>
        <p:nvSpPr>
          <p:cNvPr id="10" name="TextBox 10"/>
          <p:cNvSpPr txBox="1"/>
          <p:nvPr/>
        </p:nvSpPr>
        <p:spPr>
          <a:xfrm>
            <a:off x="576382" y="5628400"/>
            <a:ext cx="9438811" cy="586225"/>
          </a:xfrm>
          <a:prstGeom prst="rect">
            <a:avLst/>
          </a:prstGeom>
        </p:spPr>
        <p:txBody>
          <a:bodyPr lIns="0" tIns="0" rIns="0" bIns="0" rtlCol="0" anchor="t">
            <a:spAutoFit/>
          </a:bodyPr>
          <a:lstStyle/>
          <a:p>
            <a:pPr algn="l">
              <a:lnSpc>
                <a:spcPts val="4293"/>
              </a:lnSpc>
            </a:pPr>
            <a:r>
              <a:rPr lang="en-US" sz="3799">
                <a:solidFill>
                  <a:srgbClr val="B78C15"/>
                </a:solidFill>
                <a:latin typeface="Ofelia Display"/>
                <a:ea typeface="Ofelia Display"/>
                <a:cs typeface="Ofelia Display"/>
                <a:sym typeface="Ofelia Display"/>
              </a:rPr>
              <a:t>We’ll help you </a:t>
            </a:r>
            <a:r>
              <a:rPr lang="en-US" sz="3799" b="1">
                <a:solidFill>
                  <a:srgbClr val="B78C15"/>
                </a:solidFill>
                <a:latin typeface="Ofelia Display Bold"/>
                <a:ea typeface="Ofelia Display Bold"/>
                <a:cs typeface="Ofelia Display Bold"/>
                <a:sym typeface="Ofelia Display Bold"/>
              </a:rPr>
              <a:t>get involved</a:t>
            </a:r>
            <a:r>
              <a:rPr lang="en-US" sz="3799">
                <a:solidFill>
                  <a:srgbClr val="B78C15"/>
                </a:solidFill>
                <a:latin typeface="Ofelia Display"/>
                <a:ea typeface="Ofelia Display"/>
                <a:cs typeface="Ofelia Display"/>
                <a:sym typeface="Ofelia Display"/>
              </a:rPr>
              <a:t>:</a:t>
            </a:r>
          </a:p>
        </p:txBody>
      </p:sp>
      <p:sp>
        <p:nvSpPr>
          <p:cNvPr id="11" name="TextBox 11"/>
          <p:cNvSpPr txBox="1"/>
          <p:nvPr/>
        </p:nvSpPr>
        <p:spPr>
          <a:xfrm>
            <a:off x="782770" y="6300350"/>
            <a:ext cx="9756623" cy="2215000"/>
          </a:xfrm>
          <a:prstGeom prst="rect">
            <a:avLst/>
          </a:prstGeom>
        </p:spPr>
        <p:txBody>
          <a:bodyPr lIns="0" tIns="0" rIns="0" bIns="0" rtlCol="0" anchor="t">
            <a:spAutoFit/>
          </a:bodyPr>
          <a:lstStyle/>
          <a:p>
            <a:pPr marL="820246" lvl="1" indent="-410123" algn="l">
              <a:lnSpc>
                <a:spcPts val="4293"/>
              </a:lnSpc>
              <a:buFont typeface="Arial"/>
              <a:buChar char="•"/>
            </a:pPr>
            <a:r>
              <a:rPr lang="en-US" sz="3799" b="1">
                <a:solidFill>
                  <a:srgbClr val="B78C15"/>
                </a:solidFill>
                <a:latin typeface="Ofelia Display Bold"/>
                <a:ea typeface="Ofelia Display Bold"/>
                <a:cs typeface="Ofelia Display Bold"/>
                <a:sym typeface="Ofelia Display Bold"/>
              </a:rPr>
              <a:t>Congressional Visits Day</a:t>
            </a:r>
            <a:r>
              <a:rPr lang="en-US" sz="3799">
                <a:solidFill>
                  <a:srgbClr val="B78C15"/>
                </a:solidFill>
                <a:latin typeface="Ofelia Display"/>
                <a:ea typeface="Ofelia Display"/>
                <a:cs typeface="Ofelia Display"/>
                <a:sym typeface="Ofelia Display"/>
              </a:rPr>
              <a:t>: Annual event bringing dozens of members to D.C.</a:t>
            </a:r>
          </a:p>
          <a:p>
            <a:pPr marL="820246" lvl="1" indent="-410123" algn="l">
              <a:lnSpc>
                <a:spcPts val="4293"/>
              </a:lnSpc>
              <a:buFont typeface="Arial"/>
              <a:buChar char="•"/>
            </a:pPr>
            <a:r>
              <a:rPr lang="en-US" sz="3799" b="1">
                <a:solidFill>
                  <a:srgbClr val="B78C15"/>
                </a:solidFill>
                <a:latin typeface="Ofelia Display Bold"/>
                <a:ea typeface="Ofelia Display Bold"/>
                <a:cs typeface="Ofelia Display Bold"/>
                <a:sym typeface="Ofelia Display Bold"/>
              </a:rPr>
              <a:t>SEED Ambassador Program</a:t>
            </a:r>
            <a:r>
              <a:rPr lang="en-US" sz="3799">
                <a:solidFill>
                  <a:srgbClr val="B78C15"/>
                </a:solidFill>
                <a:latin typeface="Ofelia Display"/>
                <a:ea typeface="Ofelia Display"/>
                <a:cs typeface="Ofelia Display"/>
                <a:sym typeface="Ofelia Display"/>
              </a:rPr>
              <a:t>: Support to develop relationships with lawmakers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F9ED"/>
        </a:solidFill>
        <a:effectLst/>
      </p:bgPr>
    </p:bg>
    <p:spTree>
      <p:nvGrpSpPr>
        <p:cNvPr id="1" name=""/>
        <p:cNvGrpSpPr/>
        <p:nvPr/>
      </p:nvGrpSpPr>
      <p:grpSpPr>
        <a:xfrm>
          <a:off x="0" y="0"/>
          <a:ext cx="0" cy="0"/>
          <a:chOff x="0" y="0"/>
          <a:chExt cx="0" cy="0"/>
        </a:xfrm>
      </p:grpSpPr>
      <p:sp>
        <p:nvSpPr>
          <p:cNvPr id="2" name="Freeform 2"/>
          <p:cNvSpPr/>
          <p:nvPr/>
        </p:nvSpPr>
        <p:spPr>
          <a:xfrm>
            <a:off x="0" y="0"/>
            <a:ext cx="18318491" cy="3080483"/>
          </a:xfrm>
          <a:custGeom>
            <a:avLst/>
            <a:gdLst/>
            <a:ahLst/>
            <a:cxnLst/>
            <a:rect l="l" t="t" r="r" b="b"/>
            <a:pathLst>
              <a:path w="18318491" h="3080483">
                <a:moveTo>
                  <a:pt x="0" y="0"/>
                </a:moveTo>
                <a:lnTo>
                  <a:pt x="18318491" y="0"/>
                </a:lnTo>
                <a:lnTo>
                  <a:pt x="18318491" y="3080483"/>
                </a:lnTo>
                <a:lnTo>
                  <a:pt x="0" y="3080483"/>
                </a:lnTo>
                <a:lnTo>
                  <a:pt x="0" y="0"/>
                </a:lnTo>
                <a:close/>
              </a:path>
            </a:pathLst>
          </a:custGeom>
          <a:blipFill>
            <a:blip r:embed="rId3"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 name="AutoShape 3"/>
          <p:cNvSpPr/>
          <p:nvPr/>
        </p:nvSpPr>
        <p:spPr>
          <a:xfrm>
            <a:off x="1028700" y="9248775"/>
            <a:ext cx="16230600" cy="0"/>
          </a:xfrm>
          <a:prstGeom prst="line">
            <a:avLst/>
          </a:prstGeom>
          <a:ln w="19050" cap="flat">
            <a:solidFill>
              <a:srgbClr val="E9BC42"/>
            </a:solidFill>
            <a:prstDash val="solid"/>
            <a:headEnd type="none" w="sm" len="sm"/>
            <a:tailEnd type="none" w="sm" len="sm"/>
          </a:ln>
        </p:spPr>
        <p:txBody>
          <a:bodyPr/>
          <a:lstStyle/>
          <a:p>
            <a:endParaRPr lang="en-US"/>
          </a:p>
        </p:txBody>
      </p:sp>
      <p:sp>
        <p:nvSpPr>
          <p:cNvPr id="4" name="Freeform 4"/>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p:cNvSpPr/>
          <p:nvPr/>
        </p:nvSpPr>
        <p:spPr>
          <a:xfrm>
            <a:off x="2198670" y="3677978"/>
            <a:ext cx="1163133" cy="1163133"/>
          </a:xfrm>
          <a:custGeom>
            <a:avLst/>
            <a:gdLst/>
            <a:ahLst/>
            <a:cxnLst/>
            <a:rect l="l" t="t" r="r" b="b"/>
            <a:pathLst>
              <a:path w="1163133" h="1163133">
                <a:moveTo>
                  <a:pt x="0" y="0"/>
                </a:moveTo>
                <a:lnTo>
                  <a:pt x="1163134" y="0"/>
                </a:lnTo>
                <a:lnTo>
                  <a:pt x="1163134" y="1163134"/>
                </a:lnTo>
                <a:lnTo>
                  <a:pt x="0" y="11631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4781077" y="3793626"/>
            <a:ext cx="1163133" cy="1163133"/>
          </a:xfrm>
          <a:custGeom>
            <a:avLst/>
            <a:gdLst/>
            <a:ahLst/>
            <a:cxnLst/>
            <a:rect l="l" t="t" r="r" b="b"/>
            <a:pathLst>
              <a:path w="1163133" h="1163133">
                <a:moveTo>
                  <a:pt x="0" y="0"/>
                </a:moveTo>
                <a:lnTo>
                  <a:pt x="1163133" y="0"/>
                </a:lnTo>
                <a:lnTo>
                  <a:pt x="1163133" y="1163133"/>
                </a:lnTo>
                <a:lnTo>
                  <a:pt x="0" y="11631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14884298" y="4041546"/>
            <a:ext cx="956690" cy="667291"/>
          </a:xfrm>
          <a:custGeom>
            <a:avLst/>
            <a:gdLst/>
            <a:ahLst/>
            <a:cxnLst/>
            <a:rect l="l" t="t" r="r" b="b"/>
            <a:pathLst>
              <a:path w="956690" h="667291">
                <a:moveTo>
                  <a:pt x="0" y="0"/>
                </a:moveTo>
                <a:lnTo>
                  <a:pt x="956690" y="0"/>
                </a:lnTo>
                <a:lnTo>
                  <a:pt x="956690" y="667292"/>
                </a:lnTo>
                <a:lnTo>
                  <a:pt x="0" y="6672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6335856" y="3793626"/>
            <a:ext cx="1163133" cy="1163133"/>
          </a:xfrm>
          <a:custGeom>
            <a:avLst/>
            <a:gdLst/>
            <a:ahLst/>
            <a:cxnLst/>
            <a:rect l="l" t="t" r="r" b="b"/>
            <a:pathLst>
              <a:path w="1163133" h="1163133">
                <a:moveTo>
                  <a:pt x="0" y="0"/>
                </a:moveTo>
                <a:lnTo>
                  <a:pt x="1163134" y="0"/>
                </a:lnTo>
                <a:lnTo>
                  <a:pt x="1163134" y="1163133"/>
                </a:lnTo>
                <a:lnTo>
                  <a:pt x="0" y="11631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0470661" y="3793626"/>
            <a:ext cx="1163133" cy="1163133"/>
          </a:xfrm>
          <a:custGeom>
            <a:avLst/>
            <a:gdLst/>
            <a:ahLst/>
            <a:cxnLst/>
            <a:rect l="l" t="t" r="r" b="b"/>
            <a:pathLst>
              <a:path w="1163133" h="1163133">
                <a:moveTo>
                  <a:pt x="0" y="0"/>
                </a:moveTo>
                <a:lnTo>
                  <a:pt x="1163134" y="0"/>
                </a:lnTo>
                <a:lnTo>
                  <a:pt x="1163134" y="1163133"/>
                </a:lnTo>
                <a:lnTo>
                  <a:pt x="0" y="11631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a:off x="10668155" y="4010138"/>
            <a:ext cx="768146" cy="730109"/>
          </a:xfrm>
          <a:custGeom>
            <a:avLst/>
            <a:gdLst/>
            <a:ahLst/>
            <a:cxnLst/>
            <a:rect l="l" t="t" r="r" b="b"/>
            <a:pathLst>
              <a:path w="768146" h="730109">
                <a:moveTo>
                  <a:pt x="0" y="0"/>
                </a:moveTo>
                <a:lnTo>
                  <a:pt x="768146" y="0"/>
                </a:lnTo>
                <a:lnTo>
                  <a:pt x="768146" y="730108"/>
                </a:lnTo>
                <a:lnTo>
                  <a:pt x="0" y="730108"/>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1" name="Freeform 11"/>
          <p:cNvSpPr/>
          <p:nvPr/>
        </p:nvSpPr>
        <p:spPr>
          <a:xfrm>
            <a:off x="6510228" y="4041546"/>
            <a:ext cx="836729" cy="667291"/>
          </a:xfrm>
          <a:custGeom>
            <a:avLst/>
            <a:gdLst/>
            <a:ahLst/>
            <a:cxnLst/>
            <a:rect l="l" t="t" r="r" b="b"/>
            <a:pathLst>
              <a:path w="836729" h="667291">
                <a:moveTo>
                  <a:pt x="0" y="0"/>
                </a:moveTo>
                <a:lnTo>
                  <a:pt x="836729" y="0"/>
                </a:lnTo>
                <a:lnTo>
                  <a:pt x="836729" y="667292"/>
                </a:lnTo>
                <a:lnTo>
                  <a:pt x="0" y="66729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 name="Freeform 12"/>
          <p:cNvSpPr/>
          <p:nvPr/>
        </p:nvSpPr>
        <p:spPr>
          <a:xfrm>
            <a:off x="2347975" y="3887800"/>
            <a:ext cx="864523" cy="743490"/>
          </a:xfrm>
          <a:custGeom>
            <a:avLst/>
            <a:gdLst/>
            <a:ahLst/>
            <a:cxnLst/>
            <a:rect l="l" t="t" r="r" b="b"/>
            <a:pathLst>
              <a:path w="864523" h="743490">
                <a:moveTo>
                  <a:pt x="0" y="0"/>
                </a:moveTo>
                <a:lnTo>
                  <a:pt x="864524" y="0"/>
                </a:lnTo>
                <a:lnTo>
                  <a:pt x="864524" y="743490"/>
                </a:lnTo>
                <a:lnTo>
                  <a:pt x="0" y="74349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3" name="TextBox 13"/>
          <p:cNvSpPr txBox="1"/>
          <p:nvPr/>
        </p:nvSpPr>
        <p:spPr>
          <a:xfrm>
            <a:off x="1274410" y="5698891"/>
            <a:ext cx="3011654" cy="1174841"/>
          </a:xfrm>
          <a:prstGeom prst="rect">
            <a:avLst/>
          </a:prstGeom>
        </p:spPr>
        <p:txBody>
          <a:bodyPr lIns="0" tIns="0" rIns="0" bIns="0" rtlCol="0" anchor="t">
            <a:spAutoFit/>
          </a:bodyPr>
          <a:lstStyle/>
          <a:p>
            <a:pPr algn="ctr">
              <a:lnSpc>
                <a:spcPts val="3088"/>
              </a:lnSpc>
            </a:pPr>
            <a:r>
              <a:rPr lang="en-US" sz="2432">
                <a:solidFill>
                  <a:srgbClr val="B78C15"/>
                </a:solidFill>
                <a:latin typeface="Ofelia Display"/>
                <a:ea typeface="Ofelia Display"/>
                <a:cs typeface="Ofelia Display"/>
                <a:sym typeface="Ofelia Display"/>
              </a:rPr>
              <a:t>Join experts who share practical and scientific information</a:t>
            </a:r>
          </a:p>
        </p:txBody>
      </p:sp>
      <p:sp>
        <p:nvSpPr>
          <p:cNvPr id="14" name="TextBox 14"/>
          <p:cNvSpPr txBox="1"/>
          <p:nvPr/>
        </p:nvSpPr>
        <p:spPr>
          <a:xfrm>
            <a:off x="1030607" y="446699"/>
            <a:ext cx="11034162" cy="1250950"/>
          </a:xfrm>
          <a:prstGeom prst="rect">
            <a:avLst/>
          </a:prstGeom>
        </p:spPr>
        <p:txBody>
          <a:bodyPr lIns="0" tIns="0" rIns="0" bIns="0" rtlCol="0" anchor="t">
            <a:spAutoFit/>
          </a:bodyPr>
          <a:lstStyle/>
          <a:p>
            <a:pPr marL="0" lvl="0" indent="0" algn="l">
              <a:lnSpc>
                <a:spcPts val="9200"/>
              </a:lnSpc>
              <a:spcBef>
                <a:spcPct val="0"/>
              </a:spcBef>
            </a:pPr>
            <a:r>
              <a:rPr lang="en-US" sz="8000" b="1">
                <a:solidFill>
                  <a:srgbClr val="B78C15"/>
                </a:solidFill>
                <a:latin typeface="Ofelia Display Ultra-Bold"/>
                <a:ea typeface="Ofelia Display Ultra-Bold"/>
                <a:cs typeface="Ofelia Display Ultra-Bold"/>
                <a:sym typeface="Ofelia Display Ultra-Bold"/>
              </a:rPr>
              <a:t>Keep Learning</a:t>
            </a:r>
          </a:p>
        </p:txBody>
      </p:sp>
      <p:sp>
        <p:nvSpPr>
          <p:cNvPr id="15" name="TextBox 15"/>
          <p:cNvSpPr txBox="1"/>
          <p:nvPr/>
        </p:nvSpPr>
        <p:spPr>
          <a:xfrm>
            <a:off x="1028700" y="1782133"/>
            <a:ext cx="14783927" cy="792932"/>
          </a:xfrm>
          <a:prstGeom prst="rect">
            <a:avLst/>
          </a:prstGeom>
        </p:spPr>
        <p:txBody>
          <a:bodyPr lIns="0" tIns="0" rIns="0" bIns="0" rtlCol="0" anchor="t">
            <a:spAutoFit/>
          </a:bodyPr>
          <a:lstStyle/>
          <a:p>
            <a:pPr marL="0" lvl="0" indent="0" algn="l">
              <a:lnSpc>
                <a:spcPts val="6170"/>
              </a:lnSpc>
              <a:spcBef>
                <a:spcPct val="0"/>
              </a:spcBef>
            </a:pPr>
            <a:r>
              <a:rPr lang="en-US" sz="4407" b="1">
                <a:solidFill>
                  <a:srgbClr val="B78C15"/>
                </a:solidFill>
                <a:latin typeface="Ofelia Display Bold"/>
                <a:ea typeface="Ofelia Display Bold"/>
                <a:cs typeface="Ofelia Display Bold"/>
                <a:sym typeface="Ofelia Display Bold"/>
              </a:rPr>
              <a:t>Educational opportunities that fit your life</a:t>
            </a:r>
          </a:p>
        </p:txBody>
      </p:sp>
      <p:sp>
        <p:nvSpPr>
          <p:cNvPr id="16" name="TextBox 16"/>
          <p:cNvSpPr txBox="1"/>
          <p:nvPr/>
        </p:nvSpPr>
        <p:spPr>
          <a:xfrm>
            <a:off x="1044899" y="4959263"/>
            <a:ext cx="3470677" cy="519206"/>
          </a:xfrm>
          <a:prstGeom prst="rect">
            <a:avLst/>
          </a:prstGeom>
        </p:spPr>
        <p:txBody>
          <a:bodyPr lIns="0" tIns="0" rIns="0" bIns="0" rtlCol="0" anchor="t">
            <a:spAutoFit/>
          </a:bodyPr>
          <a:lstStyle/>
          <a:p>
            <a:pPr marL="0" lvl="0" indent="0" algn="ctr">
              <a:lnSpc>
                <a:spcPts val="3859"/>
              </a:lnSpc>
            </a:pPr>
            <a:r>
              <a:rPr lang="en-US" sz="3243" b="1" spc="97">
                <a:solidFill>
                  <a:srgbClr val="B78C15"/>
                </a:solidFill>
                <a:latin typeface="Ofelia Display Bold"/>
                <a:ea typeface="Ofelia Display Bold"/>
                <a:cs typeface="Ofelia Display Bold"/>
                <a:sym typeface="Ofelia Display Bold"/>
              </a:rPr>
              <a:t>Webinars</a:t>
            </a:r>
          </a:p>
        </p:txBody>
      </p:sp>
      <p:sp>
        <p:nvSpPr>
          <p:cNvPr id="17" name="TextBox 17"/>
          <p:cNvSpPr txBox="1"/>
          <p:nvPr/>
        </p:nvSpPr>
        <p:spPr>
          <a:xfrm>
            <a:off x="5422766" y="5698891"/>
            <a:ext cx="3011654" cy="1560962"/>
          </a:xfrm>
          <a:prstGeom prst="rect">
            <a:avLst/>
          </a:prstGeom>
        </p:spPr>
        <p:txBody>
          <a:bodyPr lIns="0" tIns="0" rIns="0" bIns="0" rtlCol="0" anchor="t">
            <a:spAutoFit/>
          </a:bodyPr>
          <a:lstStyle/>
          <a:p>
            <a:pPr algn="ctr">
              <a:lnSpc>
                <a:spcPts val="3088"/>
              </a:lnSpc>
            </a:pPr>
            <a:r>
              <a:rPr lang="en-US" sz="2432">
                <a:solidFill>
                  <a:srgbClr val="B78C15"/>
                </a:solidFill>
                <a:latin typeface="Ofelia Display"/>
                <a:ea typeface="Ofelia Display"/>
                <a:cs typeface="Ofelia Display"/>
                <a:sym typeface="Ofelia Display"/>
              </a:rPr>
              <a:t>Foundations of Applied Agronomy is  a set of online courses</a:t>
            </a:r>
          </a:p>
        </p:txBody>
      </p:sp>
      <p:sp>
        <p:nvSpPr>
          <p:cNvPr id="18" name="TextBox 18"/>
          <p:cNvSpPr txBox="1"/>
          <p:nvPr/>
        </p:nvSpPr>
        <p:spPr>
          <a:xfrm>
            <a:off x="5182085" y="5074910"/>
            <a:ext cx="3470677" cy="519206"/>
          </a:xfrm>
          <a:prstGeom prst="rect">
            <a:avLst/>
          </a:prstGeom>
        </p:spPr>
        <p:txBody>
          <a:bodyPr lIns="0" tIns="0" rIns="0" bIns="0" rtlCol="0" anchor="t">
            <a:spAutoFit/>
          </a:bodyPr>
          <a:lstStyle/>
          <a:p>
            <a:pPr marL="0" lvl="0" indent="0" algn="ctr">
              <a:lnSpc>
                <a:spcPts val="3859"/>
              </a:lnSpc>
            </a:pPr>
            <a:r>
              <a:rPr lang="en-US" sz="3243" b="1" spc="97">
                <a:solidFill>
                  <a:srgbClr val="B78C15"/>
                </a:solidFill>
                <a:latin typeface="Ofelia Display Bold"/>
                <a:ea typeface="Ofelia Display Bold"/>
                <a:cs typeface="Ofelia Display Bold"/>
                <a:sym typeface="Ofelia Display Bold"/>
              </a:rPr>
              <a:t>Online Courses</a:t>
            </a:r>
          </a:p>
        </p:txBody>
      </p:sp>
      <p:sp>
        <p:nvSpPr>
          <p:cNvPr id="19" name="TextBox 19"/>
          <p:cNvSpPr txBox="1"/>
          <p:nvPr/>
        </p:nvSpPr>
        <p:spPr>
          <a:xfrm>
            <a:off x="9377871" y="5698891"/>
            <a:ext cx="3885223" cy="1174841"/>
          </a:xfrm>
          <a:prstGeom prst="rect">
            <a:avLst/>
          </a:prstGeom>
        </p:spPr>
        <p:txBody>
          <a:bodyPr lIns="0" tIns="0" rIns="0" bIns="0" rtlCol="0" anchor="t">
            <a:spAutoFit/>
          </a:bodyPr>
          <a:lstStyle/>
          <a:p>
            <a:pPr algn="ctr">
              <a:lnSpc>
                <a:spcPts val="3088"/>
              </a:lnSpc>
            </a:pPr>
            <a:r>
              <a:rPr lang="en-US" sz="2432">
                <a:solidFill>
                  <a:srgbClr val="B78C15"/>
                </a:solidFill>
                <a:latin typeface="Ofelia Display"/>
                <a:ea typeface="Ofelia Display"/>
                <a:cs typeface="Ofelia Display"/>
                <a:sym typeface="Ofelia Display"/>
              </a:rPr>
              <a:t>Packed with information on soil carbon, ecosystem services, and sustainable ag</a:t>
            </a:r>
          </a:p>
        </p:txBody>
      </p:sp>
      <p:sp>
        <p:nvSpPr>
          <p:cNvPr id="20" name="TextBox 20"/>
          <p:cNvSpPr txBox="1"/>
          <p:nvPr/>
        </p:nvSpPr>
        <p:spPr>
          <a:xfrm>
            <a:off x="9316890" y="5074910"/>
            <a:ext cx="3470677" cy="519206"/>
          </a:xfrm>
          <a:prstGeom prst="rect">
            <a:avLst/>
          </a:prstGeom>
        </p:spPr>
        <p:txBody>
          <a:bodyPr lIns="0" tIns="0" rIns="0" bIns="0" rtlCol="0" anchor="t">
            <a:spAutoFit/>
          </a:bodyPr>
          <a:lstStyle/>
          <a:p>
            <a:pPr marL="0" lvl="0" indent="0" algn="ctr">
              <a:lnSpc>
                <a:spcPts val="3859"/>
              </a:lnSpc>
            </a:pPr>
            <a:r>
              <a:rPr lang="en-US" sz="3243" b="1" spc="97">
                <a:solidFill>
                  <a:srgbClr val="B78C15"/>
                </a:solidFill>
                <a:latin typeface="Ofelia Display Bold"/>
                <a:ea typeface="Ofelia Display Bold"/>
                <a:cs typeface="Ofelia Display Bold"/>
                <a:sym typeface="Ofelia Display Bold"/>
              </a:rPr>
              <a:t>Decode 6</a:t>
            </a:r>
          </a:p>
        </p:txBody>
      </p:sp>
      <p:sp>
        <p:nvSpPr>
          <p:cNvPr id="21" name="TextBox 21"/>
          <p:cNvSpPr txBox="1"/>
          <p:nvPr/>
        </p:nvSpPr>
        <p:spPr>
          <a:xfrm>
            <a:off x="13539500" y="5745037"/>
            <a:ext cx="3646287" cy="788719"/>
          </a:xfrm>
          <a:prstGeom prst="rect">
            <a:avLst/>
          </a:prstGeom>
        </p:spPr>
        <p:txBody>
          <a:bodyPr lIns="0" tIns="0" rIns="0" bIns="0" rtlCol="0" anchor="t">
            <a:spAutoFit/>
          </a:bodyPr>
          <a:lstStyle/>
          <a:p>
            <a:pPr algn="ctr">
              <a:lnSpc>
                <a:spcPts val="3088"/>
              </a:lnSpc>
            </a:pPr>
            <a:r>
              <a:rPr lang="en-US" sz="2432">
                <a:solidFill>
                  <a:srgbClr val="B78C15"/>
                </a:solidFill>
                <a:latin typeface="Ofelia Display"/>
                <a:ea typeface="Ofelia Display"/>
                <a:cs typeface="Ofelia Display"/>
                <a:sym typeface="Ofelia Display"/>
              </a:rPr>
              <a:t>Articles, podcasts, and videos on timely topics</a:t>
            </a:r>
          </a:p>
        </p:txBody>
      </p:sp>
      <p:sp>
        <p:nvSpPr>
          <p:cNvPr id="22" name="TextBox 22"/>
          <p:cNvSpPr txBox="1"/>
          <p:nvPr/>
        </p:nvSpPr>
        <p:spPr>
          <a:xfrm>
            <a:off x="13539500" y="5074910"/>
            <a:ext cx="3646287" cy="519206"/>
          </a:xfrm>
          <a:prstGeom prst="rect">
            <a:avLst/>
          </a:prstGeom>
        </p:spPr>
        <p:txBody>
          <a:bodyPr lIns="0" tIns="0" rIns="0" bIns="0" rtlCol="0" anchor="t">
            <a:spAutoFit/>
          </a:bodyPr>
          <a:lstStyle/>
          <a:p>
            <a:pPr marL="0" lvl="0" indent="0" algn="ctr">
              <a:lnSpc>
                <a:spcPts val="3859"/>
              </a:lnSpc>
            </a:pPr>
            <a:r>
              <a:rPr lang="en-US" sz="3243" b="1" spc="97">
                <a:solidFill>
                  <a:srgbClr val="B78C15"/>
                </a:solidFill>
                <a:latin typeface="Ofelia Display Bold"/>
                <a:ea typeface="Ofelia Display Bold"/>
                <a:cs typeface="Ofelia Display Bold"/>
                <a:sym typeface="Ofelia Display Bold"/>
              </a:rPr>
              <a:t>Online Classroom</a:t>
            </a:r>
          </a:p>
        </p:txBody>
      </p:sp>
      <p:grpSp>
        <p:nvGrpSpPr>
          <p:cNvPr id="23" name="Group 23"/>
          <p:cNvGrpSpPr/>
          <p:nvPr/>
        </p:nvGrpSpPr>
        <p:grpSpPr>
          <a:xfrm>
            <a:off x="1451890" y="7770328"/>
            <a:ext cx="15414710" cy="958448"/>
            <a:chOff x="0" y="0"/>
            <a:chExt cx="4059841" cy="252431"/>
          </a:xfrm>
        </p:grpSpPr>
        <p:sp>
          <p:nvSpPr>
            <p:cNvPr id="24" name="Freeform 24"/>
            <p:cNvSpPr/>
            <p:nvPr/>
          </p:nvSpPr>
          <p:spPr>
            <a:xfrm>
              <a:off x="0" y="0"/>
              <a:ext cx="4059841" cy="252431"/>
            </a:xfrm>
            <a:custGeom>
              <a:avLst/>
              <a:gdLst/>
              <a:ahLst/>
              <a:cxnLst/>
              <a:rect l="l" t="t" r="r" b="b"/>
              <a:pathLst>
                <a:path w="4059841" h="252431">
                  <a:moveTo>
                    <a:pt x="25614" y="0"/>
                  </a:moveTo>
                  <a:lnTo>
                    <a:pt x="4034227" y="0"/>
                  </a:lnTo>
                  <a:cubicBezTo>
                    <a:pt x="4041020" y="0"/>
                    <a:pt x="4047536" y="2699"/>
                    <a:pt x="4052339" y="7502"/>
                  </a:cubicBezTo>
                  <a:cubicBezTo>
                    <a:pt x="4057143" y="12306"/>
                    <a:pt x="4059841" y="18821"/>
                    <a:pt x="4059841" y="25614"/>
                  </a:cubicBezTo>
                  <a:lnTo>
                    <a:pt x="4059841" y="226816"/>
                  </a:lnTo>
                  <a:cubicBezTo>
                    <a:pt x="4059841" y="240963"/>
                    <a:pt x="4048373" y="252431"/>
                    <a:pt x="4034227" y="252431"/>
                  </a:cubicBezTo>
                  <a:lnTo>
                    <a:pt x="25614" y="252431"/>
                  </a:lnTo>
                  <a:cubicBezTo>
                    <a:pt x="18821" y="252431"/>
                    <a:pt x="12306" y="249732"/>
                    <a:pt x="7502" y="244928"/>
                  </a:cubicBezTo>
                  <a:cubicBezTo>
                    <a:pt x="2699" y="240125"/>
                    <a:pt x="0" y="233610"/>
                    <a:pt x="0" y="226816"/>
                  </a:cubicBezTo>
                  <a:lnTo>
                    <a:pt x="0" y="25614"/>
                  </a:lnTo>
                  <a:cubicBezTo>
                    <a:pt x="0" y="11468"/>
                    <a:pt x="11468" y="0"/>
                    <a:pt x="25614" y="0"/>
                  </a:cubicBezTo>
                  <a:close/>
                </a:path>
              </a:pathLst>
            </a:custGeom>
            <a:solidFill>
              <a:srgbClr val="F6E5B6"/>
            </a:solidFill>
            <a:ln w="28575" cap="rnd">
              <a:solidFill>
                <a:srgbClr val="F0D27F"/>
              </a:solidFill>
              <a:prstDash val="solid"/>
              <a:round/>
            </a:ln>
          </p:spPr>
          <p:txBody>
            <a:bodyPr/>
            <a:lstStyle/>
            <a:p>
              <a:endParaRPr lang="en-US"/>
            </a:p>
          </p:txBody>
        </p:sp>
        <p:sp>
          <p:nvSpPr>
            <p:cNvPr id="25" name="TextBox 25"/>
            <p:cNvSpPr txBox="1"/>
            <p:nvPr/>
          </p:nvSpPr>
          <p:spPr>
            <a:xfrm>
              <a:off x="0" y="-57150"/>
              <a:ext cx="4059841" cy="309581"/>
            </a:xfrm>
            <a:prstGeom prst="rect">
              <a:avLst/>
            </a:prstGeom>
          </p:spPr>
          <p:txBody>
            <a:bodyPr lIns="50800" tIns="50800" rIns="50800" bIns="50800" rtlCol="0" anchor="ctr"/>
            <a:lstStyle/>
            <a:p>
              <a:pPr algn="ctr">
                <a:lnSpc>
                  <a:spcPts val="2660"/>
                </a:lnSpc>
              </a:pPr>
              <a:endParaRPr/>
            </a:p>
          </p:txBody>
        </p:sp>
      </p:grpSp>
      <p:sp>
        <p:nvSpPr>
          <p:cNvPr id="26" name="TextBox 26"/>
          <p:cNvSpPr txBox="1"/>
          <p:nvPr/>
        </p:nvSpPr>
        <p:spPr>
          <a:xfrm>
            <a:off x="1527201" y="7976978"/>
            <a:ext cx="15249210" cy="474345"/>
          </a:xfrm>
          <a:prstGeom prst="rect">
            <a:avLst/>
          </a:prstGeom>
        </p:spPr>
        <p:txBody>
          <a:bodyPr lIns="0" tIns="0" rIns="0" bIns="0" rtlCol="0" anchor="t">
            <a:spAutoFit/>
          </a:bodyPr>
          <a:lstStyle/>
          <a:p>
            <a:pPr algn="ctr">
              <a:lnSpc>
                <a:spcPts val="3779"/>
              </a:lnSpc>
            </a:pPr>
            <a:r>
              <a:rPr lang="en-US" sz="2699" b="1">
                <a:solidFill>
                  <a:srgbClr val="B78C15"/>
                </a:solidFill>
                <a:latin typeface="Ofelia Display Bold"/>
                <a:ea typeface="Ofelia Display Bold"/>
                <a:cs typeface="Ofelia Display Bold"/>
                <a:sym typeface="Ofelia Display Bold"/>
              </a:rPr>
              <a:t>Share What You Know!</a:t>
            </a:r>
            <a:r>
              <a:rPr lang="en-US" sz="2699">
                <a:solidFill>
                  <a:srgbClr val="B78C15"/>
                </a:solidFill>
                <a:latin typeface="Ofelia Display"/>
                <a:ea typeface="Ofelia Display"/>
                <a:cs typeface="Ofelia Display"/>
                <a:sym typeface="Ofelia Display"/>
              </a:rPr>
              <a:t> Want to plan a webinar? Author an article? Write a book? We can help!</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2188952"/>
          </a:xfrm>
          <a:custGeom>
            <a:avLst/>
            <a:gdLst/>
            <a:ahLst/>
            <a:cxnLst/>
            <a:rect l="l" t="t" r="r" b="b"/>
            <a:pathLst>
              <a:path w="18288000" h="12188952">
                <a:moveTo>
                  <a:pt x="0" y="0"/>
                </a:moveTo>
                <a:lnTo>
                  <a:pt x="18288000" y="0"/>
                </a:lnTo>
                <a:lnTo>
                  <a:pt x="18288000" y="12188952"/>
                </a:lnTo>
                <a:lnTo>
                  <a:pt x="0" y="12188952"/>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rot="-10800000">
            <a:off x="0" y="6428716"/>
            <a:ext cx="18288000" cy="13716000"/>
          </a:xfrm>
          <a:custGeom>
            <a:avLst/>
            <a:gdLst/>
            <a:ahLst/>
            <a:cxnLst/>
            <a:rect l="l" t="t" r="r" b="b"/>
            <a:pathLst>
              <a:path w="18288000" h="13716000">
                <a:moveTo>
                  <a:pt x="0" y="0"/>
                </a:moveTo>
                <a:lnTo>
                  <a:pt x="18288000" y="0"/>
                </a:lnTo>
                <a:lnTo>
                  <a:pt x="18288000" y="13716000"/>
                </a:lnTo>
                <a:lnTo>
                  <a:pt x="0" y="13716000"/>
                </a:lnTo>
                <a:lnTo>
                  <a:pt x="0" y="0"/>
                </a:lnTo>
                <a:close/>
              </a:path>
            </a:pathLst>
          </a:custGeom>
          <a:blipFill>
            <a:blip r:embed="rId4">
              <a:alphaModFix amt="75000"/>
            </a:blip>
            <a:stretch>
              <a:fillRect/>
            </a:stretch>
          </a:blipFill>
        </p:spPr>
        <p:txBody>
          <a:bodyPr/>
          <a:lstStyle/>
          <a:p>
            <a:endParaRPr lang="en-US"/>
          </a:p>
        </p:txBody>
      </p:sp>
      <p:sp>
        <p:nvSpPr>
          <p:cNvPr id="4" name="TextBox 4"/>
          <p:cNvSpPr txBox="1"/>
          <p:nvPr/>
        </p:nvSpPr>
        <p:spPr>
          <a:xfrm>
            <a:off x="1028700" y="7723502"/>
            <a:ext cx="13888430" cy="1444624"/>
          </a:xfrm>
          <a:prstGeom prst="rect">
            <a:avLst/>
          </a:prstGeom>
        </p:spPr>
        <p:txBody>
          <a:bodyPr lIns="0" tIns="0" rIns="0" bIns="0" rtlCol="0" anchor="t">
            <a:spAutoFit/>
          </a:bodyPr>
          <a:lstStyle/>
          <a:p>
            <a:pPr algn="l">
              <a:lnSpc>
                <a:spcPts val="11200"/>
              </a:lnSpc>
            </a:pPr>
            <a:r>
              <a:rPr lang="en-US" sz="8000" b="1">
                <a:solidFill>
                  <a:srgbClr val="F6FAF0"/>
                </a:solidFill>
                <a:latin typeface="Ofelia Display Ultra-Bold"/>
                <a:ea typeface="Ofelia Display Ultra-Bold"/>
                <a:cs typeface="Ofelia Display Ultra-Bold"/>
                <a:sym typeface="Ofelia Display Ultra-Bold"/>
              </a:rPr>
              <a:t>Advancing Careers</a:t>
            </a:r>
          </a:p>
        </p:txBody>
      </p:sp>
      <p:sp>
        <p:nvSpPr>
          <p:cNvPr id="5" name="TextBox 5"/>
          <p:cNvSpPr txBox="1"/>
          <p:nvPr/>
        </p:nvSpPr>
        <p:spPr>
          <a:xfrm>
            <a:off x="1028700" y="9139551"/>
            <a:ext cx="9195197" cy="645160"/>
          </a:xfrm>
          <a:prstGeom prst="rect">
            <a:avLst/>
          </a:prstGeom>
        </p:spPr>
        <p:txBody>
          <a:bodyPr lIns="0" tIns="0" rIns="0" bIns="0" rtlCol="0" anchor="t">
            <a:spAutoFit/>
          </a:bodyPr>
          <a:lstStyle/>
          <a:p>
            <a:pPr algn="ctr">
              <a:lnSpc>
                <a:spcPts val="4715"/>
              </a:lnSpc>
              <a:spcBef>
                <a:spcPct val="0"/>
              </a:spcBef>
            </a:pPr>
            <a:r>
              <a:rPr lang="en-US" sz="4100" b="1">
                <a:solidFill>
                  <a:srgbClr val="F6FAF0"/>
                </a:solidFill>
                <a:latin typeface="Ofelia Display Ultra-Bold"/>
                <a:ea typeface="Ofelia Display Ultra-Bold"/>
                <a:cs typeface="Ofelia Display Ultra-Bold"/>
                <a:sym typeface="Ofelia Display Ultra-Bold"/>
              </a:rPr>
              <a:t>Launching Your Professional Journey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6FAF0"/>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3879932"/>
          </a:xfrm>
          <a:custGeom>
            <a:avLst/>
            <a:gdLst/>
            <a:ahLst/>
            <a:cxnLst/>
            <a:rect l="l" t="t" r="r" b="b"/>
            <a:pathLst>
              <a:path w="18288000" h="3879932">
                <a:moveTo>
                  <a:pt x="0" y="0"/>
                </a:moveTo>
                <a:lnTo>
                  <a:pt x="18288000" y="0"/>
                </a:lnTo>
                <a:lnTo>
                  <a:pt x="18288000" y="3879932"/>
                </a:lnTo>
                <a:lnTo>
                  <a:pt x="0" y="3879932"/>
                </a:lnTo>
                <a:lnTo>
                  <a:pt x="0" y="0"/>
                </a:lnTo>
                <a:close/>
              </a:path>
            </a:pathLst>
          </a:custGeom>
          <a:blipFill>
            <a:blip r:embed="rId3"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a:off x="12091998" y="-848565"/>
            <a:ext cx="6569381" cy="6569381"/>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5B1F"/>
            </a:solidFill>
          </p:spPr>
          <p:txBody>
            <a:bodyPr/>
            <a:lstStyle/>
            <a:p>
              <a:endParaRPr lang="en-US"/>
            </a:p>
          </p:txBody>
        </p:sp>
        <p:sp>
          <p:nvSpPr>
            <p:cNvPr id="5" name="TextBox 5"/>
            <p:cNvSpPr txBox="1"/>
            <p:nvPr/>
          </p:nvSpPr>
          <p:spPr>
            <a:xfrm>
              <a:off x="76200" y="19050"/>
              <a:ext cx="660400" cy="717550"/>
            </a:xfrm>
            <a:prstGeom prst="rect">
              <a:avLst/>
            </a:prstGeom>
          </p:spPr>
          <p:txBody>
            <a:bodyPr lIns="51925" tIns="51925" rIns="51925" bIns="51925" rtlCol="0" anchor="ctr"/>
            <a:lstStyle/>
            <a:p>
              <a:pPr algn="ctr">
                <a:lnSpc>
                  <a:spcPts val="2660"/>
                </a:lnSpc>
              </a:pPr>
              <a:endParaRPr/>
            </a:p>
          </p:txBody>
        </p:sp>
      </p:grpSp>
      <p:grpSp>
        <p:nvGrpSpPr>
          <p:cNvPr id="6" name="Group 6"/>
          <p:cNvGrpSpPr/>
          <p:nvPr/>
        </p:nvGrpSpPr>
        <p:grpSpPr>
          <a:xfrm>
            <a:off x="12301806" y="-638757"/>
            <a:ext cx="6149764" cy="614976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AF0"/>
            </a:solidFill>
          </p:spPr>
          <p:txBody>
            <a:bodyPr/>
            <a:lstStyle/>
            <a:p>
              <a:endParaRPr lang="en-US"/>
            </a:p>
          </p:txBody>
        </p:sp>
        <p:sp>
          <p:nvSpPr>
            <p:cNvPr id="8" name="TextBox 8"/>
            <p:cNvSpPr txBox="1"/>
            <p:nvPr/>
          </p:nvSpPr>
          <p:spPr>
            <a:xfrm>
              <a:off x="76200" y="19050"/>
              <a:ext cx="660400" cy="717550"/>
            </a:xfrm>
            <a:prstGeom prst="rect">
              <a:avLst/>
            </a:prstGeom>
          </p:spPr>
          <p:txBody>
            <a:bodyPr lIns="51925" tIns="51925" rIns="51925" bIns="51925" rtlCol="0" anchor="ctr"/>
            <a:lstStyle/>
            <a:p>
              <a:pPr algn="ctr">
                <a:lnSpc>
                  <a:spcPts val="2660"/>
                </a:lnSpc>
              </a:pPr>
              <a:endParaRPr/>
            </a:p>
          </p:txBody>
        </p:sp>
      </p:grpSp>
      <p:grpSp>
        <p:nvGrpSpPr>
          <p:cNvPr id="9" name="Group 9"/>
          <p:cNvGrpSpPr/>
          <p:nvPr/>
        </p:nvGrpSpPr>
        <p:grpSpPr>
          <a:xfrm>
            <a:off x="12534637" y="-405915"/>
            <a:ext cx="5684102" cy="5684080"/>
            <a:chOff x="0" y="0"/>
            <a:chExt cx="6350000" cy="6349975"/>
          </a:xfrm>
        </p:grpSpPr>
        <p:sp>
          <p:nvSpPr>
            <p:cNvPr id="10" name="Freeform 10"/>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11" name="AutoShape 11"/>
          <p:cNvSpPr/>
          <p:nvPr/>
        </p:nvSpPr>
        <p:spPr>
          <a:xfrm>
            <a:off x="1028700" y="9248775"/>
            <a:ext cx="16230600" cy="0"/>
          </a:xfrm>
          <a:prstGeom prst="line">
            <a:avLst/>
          </a:prstGeom>
          <a:ln w="19050" cap="flat">
            <a:solidFill>
              <a:srgbClr val="7BA037"/>
            </a:solidFill>
            <a:prstDash val="solid"/>
            <a:headEnd type="none" w="sm" len="sm"/>
            <a:tailEnd type="none" w="sm" len="sm"/>
          </a:ln>
        </p:spPr>
        <p:txBody>
          <a:bodyPr/>
          <a:lstStyle/>
          <a:p>
            <a:endParaRPr lang="en-US"/>
          </a:p>
        </p:txBody>
      </p:sp>
      <p:grpSp>
        <p:nvGrpSpPr>
          <p:cNvPr id="12" name="Group 12"/>
          <p:cNvGrpSpPr/>
          <p:nvPr/>
        </p:nvGrpSpPr>
        <p:grpSpPr>
          <a:xfrm>
            <a:off x="9665600" y="3879932"/>
            <a:ext cx="7593700" cy="759370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5B1F"/>
            </a:solidFill>
          </p:spPr>
          <p:txBody>
            <a:bodyPr/>
            <a:lstStyle/>
            <a:p>
              <a:endParaRPr lang="en-US"/>
            </a:p>
          </p:txBody>
        </p:sp>
        <p:sp>
          <p:nvSpPr>
            <p:cNvPr id="14" name="TextBox 14"/>
            <p:cNvSpPr txBox="1"/>
            <p:nvPr/>
          </p:nvSpPr>
          <p:spPr>
            <a:xfrm>
              <a:off x="76200" y="19050"/>
              <a:ext cx="660400" cy="717550"/>
            </a:xfrm>
            <a:prstGeom prst="rect">
              <a:avLst/>
            </a:prstGeom>
          </p:spPr>
          <p:txBody>
            <a:bodyPr lIns="31461" tIns="31461" rIns="31461" bIns="31461" rtlCol="0" anchor="ctr"/>
            <a:lstStyle/>
            <a:p>
              <a:pPr algn="ctr">
                <a:lnSpc>
                  <a:spcPts val="2660"/>
                </a:lnSpc>
              </a:pPr>
              <a:endParaRPr/>
            </a:p>
          </p:txBody>
        </p:sp>
      </p:grpSp>
      <p:grpSp>
        <p:nvGrpSpPr>
          <p:cNvPr id="15" name="Group 15"/>
          <p:cNvGrpSpPr/>
          <p:nvPr/>
        </p:nvGrpSpPr>
        <p:grpSpPr>
          <a:xfrm>
            <a:off x="9983554" y="4197886"/>
            <a:ext cx="6957793" cy="695779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AF0"/>
            </a:solidFill>
          </p:spPr>
          <p:txBody>
            <a:bodyPr/>
            <a:lstStyle/>
            <a:p>
              <a:endParaRPr lang="en-US"/>
            </a:p>
          </p:txBody>
        </p:sp>
        <p:sp>
          <p:nvSpPr>
            <p:cNvPr id="17" name="TextBox 17"/>
            <p:cNvSpPr txBox="1"/>
            <p:nvPr/>
          </p:nvSpPr>
          <p:spPr>
            <a:xfrm>
              <a:off x="76200" y="19050"/>
              <a:ext cx="660400" cy="717550"/>
            </a:xfrm>
            <a:prstGeom prst="rect">
              <a:avLst/>
            </a:prstGeom>
          </p:spPr>
          <p:txBody>
            <a:bodyPr lIns="31461" tIns="31461" rIns="31461" bIns="31461" rtlCol="0" anchor="ctr"/>
            <a:lstStyle/>
            <a:p>
              <a:pPr algn="ctr">
                <a:lnSpc>
                  <a:spcPts val="2660"/>
                </a:lnSpc>
              </a:pPr>
              <a:endParaRPr/>
            </a:p>
          </p:txBody>
        </p:sp>
      </p:grpSp>
      <p:grpSp>
        <p:nvGrpSpPr>
          <p:cNvPr id="18" name="Group 18"/>
          <p:cNvGrpSpPr/>
          <p:nvPr/>
        </p:nvGrpSpPr>
        <p:grpSpPr>
          <a:xfrm>
            <a:off x="10246977" y="4461322"/>
            <a:ext cx="6430947" cy="6430921"/>
            <a:chOff x="0" y="0"/>
            <a:chExt cx="6350000" cy="6349975"/>
          </a:xfrm>
        </p:grpSpPr>
        <p:sp>
          <p:nvSpPr>
            <p:cNvPr id="19" name="Freeform 19"/>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20" name="TextBox 20"/>
          <p:cNvSpPr txBox="1"/>
          <p:nvPr/>
        </p:nvSpPr>
        <p:spPr>
          <a:xfrm>
            <a:off x="1028700" y="1816141"/>
            <a:ext cx="14783927" cy="792932"/>
          </a:xfrm>
          <a:prstGeom prst="rect">
            <a:avLst/>
          </a:prstGeom>
        </p:spPr>
        <p:txBody>
          <a:bodyPr lIns="0" tIns="0" rIns="0" bIns="0" rtlCol="0" anchor="t">
            <a:spAutoFit/>
          </a:bodyPr>
          <a:lstStyle/>
          <a:p>
            <a:pPr marL="0" lvl="0" indent="0" algn="l">
              <a:lnSpc>
                <a:spcPts val="6170"/>
              </a:lnSpc>
              <a:spcBef>
                <a:spcPct val="0"/>
              </a:spcBef>
            </a:pPr>
            <a:r>
              <a:rPr lang="en-US" sz="4407" b="1">
                <a:solidFill>
                  <a:srgbClr val="465B1F"/>
                </a:solidFill>
                <a:latin typeface="Ofelia Display Bold"/>
                <a:ea typeface="Ofelia Display Bold"/>
                <a:cs typeface="Ofelia Display Bold"/>
                <a:sym typeface="Ofelia Display Bold"/>
              </a:rPr>
              <a:t>Connecting people, advancing science</a:t>
            </a:r>
          </a:p>
        </p:txBody>
      </p:sp>
      <p:sp>
        <p:nvSpPr>
          <p:cNvPr id="21" name="TextBox 21"/>
          <p:cNvSpPr txBox="1"/>
          <p:nvPr/>
        </p:nvSpPr>
        <p:spPr>
          <a:xfrm>
            <a:off x="1028700" y="4296237"/>
            <a:ext cx="6731493" cy="3876278"/>
          </a:xfrm>
          <a:prstGeom prst="rect">
            <a:avLst/>
          </a:prstGeom>
        </p:spPr>
        <p:txBody>
          <a:bodyPr lIns="0" tIns="0" rIns="0" bIns="0" rtlCol="0" anchor="t">
            <a:spAutoFit/>
          </a:bodyPr>
          <a:lstStyle/>
          <a:p>
            <a:pPr marL="1163196" lvl="1" indent="-581598" algn="l">
              <a:lnSpc>
                <a:spcPts val="6195"/>
              </a:lnSpc>
              <a:buFont typeface="Arial"/>
              <a:buChar char="•"/>
            </a:pPr>
            <a:r>
              <a:rPr lang="en-US" sz="5387">
                <a:solidFill>
                  <a:srgbClr val="465B1F"/>
                </a:solidFill>
                <a:latin typeface="Verdana Pro"/>
                <a:ea typeface="Verdana Pro"/>
                <a:cs typeface="Verdana Pro"/>
                <a:sym typeface="Verdana Pro"/>
              </a:rPr>
              <a:t>Scholarships</a:t>
            </a:r>
          </a:p>
          <a:p>
            <a:pPr marL="1163196" lvl="1" indent="-581598" algn="l">
              <a:lnSpc>
                <a:spcPts val="6195"/>
              </a:lnSpc>
              <a:buFont typeface="Arial"/>
              <a:buChar char="•"/>
            </a:pPr>
            <a:r>
              <a:rPr lang="en-US" sz="5387">
                <a:solidFill>
                  <a:srgbClr val="465B1F"/>
                </a:solidFill>
                <a:latin typeface="Verdana Pro"/>
                <a:ea typeface="Verdana Pro"/>
                <a:cs typeface="Verdana Pro"/>
                <a:sym typeface="Verdana Pro"/>
              </a:rPr>
              <a:t>Research grants</a:t>
            </a:r>
          </a:p>
          <a:p>
            <a:pPr marL="1163196" lvl="1" indent="-581598" algn="l">
              <a:lnSpc>
                <a:spcPts val="6195"/>
              </a:lnSpc>
              <a:buFont typeface="Arial"/>
              <a:buChar char="•"/>
            </a:pPr>
            <a:r>
              <a:rPr lang="en-US" sz="5387">
                <a:solidFill>
                  <a:srgbClr val="465B1F"/>
                </a:solidFill>
                <a:latin typeface="Verdana Pro"/>
                <a:ea typeface="Verdana Pro"/>
                <a:cs typeface="Verdana Pro"/>
                <a:sym typeface="Verdana Pro"/>
              </a:rPr>
              <a:t>Internships</a:t>
            </a:r>
          </a:p>
          <a:p>
            <a:pPr marL="1163196" lvl="1" indent="-581598" algn="l">
              <a:lnSpc>
                <a:spcPts val="6195"/>
              </a:lnSpc>
              <a:buFont typeface="Arial"/>
              <a:buChar char="•"/>
            </a:pPr>
            <a:r>
              <a:rPr lang="en-US" sz="5387">
                <a:solidFill>
                  <a:srgbClr val="465B1F"/>
                </a:solidFill>
                <a:latin typeface="Verdana Pro"/>
                <a:ea typeface="Verdana Pro"/>
                <a:cs typeface="Verdana Pro"/>
                <a:sym typeface="Verdana Pro"/>
              </a:rPr>
              <a:t>Events</a:t>
            </a:r>
          </a:p>
          <a:p>
            <a:pPr marL="1163196" lvl="1" indent="-581598" algn="l">
              <a:lnSpc>
                <a:spcPts val="6195"/>
              </a:lnSpc>
              <a:spcBef>
                <a:spcPct val="0"/>
              </a:spcBef>
              <a:buFont typeface="Arial"/>
              <a:buChar char="•"/>
            </a:pPr>
            <a:r>
              <a:rPr lang="en-US" sz="5387">
                <a:solidFill>
                  <a:srgbClr val="465B1F"/>
                </a:solidFill>
                <a:latin typeface="Verdana Pro"/>
                <a:ea typeface="Verdana Pro"/>
                <a:cs typeface="Verdana Pro"/>
                <a:sym typeface="Verdana Pro"/>
              </a:rPr>
              <a:t>SASES</a:t>
            </a:r>
          </a:p>
        </p:txBody>
      </p:sp>
      <p:sp>
        <p:nvSpPr>
          <p:cNvPr id="22" name="TextBox 22"/>
          <p:cNvSpPr txBox="1"/>
          <p:nvPr/>
        </p:nvSpPr>
        <p:spPr>
          <a:xfrm>
            <a:off x="1388475" y="3307217"/>
            <a:ext cx="7490926" cy="795089"/>
          </a:xfrm>
          <a:prstGeom prst="rect">
            <a:avLst/>
          </a:prstGeom>
        </p:spPr>
        <p:txBody>
          <a:bodyPr wrap="square" lIns="0" tIns="0" rIns="0" bIns="0" rtlCol="0" anchor="t">
            <a:spAutoFit/>
          </a:bodyPr>
          <a:lstStyle/>
          <a:p>
            <a:pPr algn="l">
              <a:lnSpc>
                <a:spcPts val="6195"/>
              </a:lnSpc>
            </a:pPr>
            <a:r>
              <a:rPr lang="en-US" sz="5387" dirty="0">
                <a:solidFill>
                  <a:srgbClr val="465B1F"/>
                </a:solidFill>
                <a:latin typeface="Verdana Pro"/>
                <a:ea typeface="Verdana Pro"/>
                <a:cs typeface="Verdana Pro"/>
                <a:sym typeface="Verdana Pro"/>
              </a:rPr>
              <a:t>Connecting students</a:t>
            </a:r>
          </a:p>
        </p:txBody>
      </p:sp>
      <p:sp>
        <p:nvSpPr>
          <p:cNvPr id="23" name="TextBox 23"/>
          <p:cNvSpPr txBox="1"/>
          <p:nvPr/>
        </p:nvSpPr>
        <p:spPr>
          <a:xfrm>
            <a:off x="1030607" y="446699"/>
            <a:ext cx="11034162" cy="1250950"/>
          </a:xfrm>
          <a:prstGeom prst="rect">
            <a:avLst/>
          </a:prstGeom>
        </p:spPr>
        <p:txBody>
          <a:bodyPr lIns="0" tIns="0" rIns="0" bIns="0" rtlCol="0" anchor="t">
            <a:spAutoFit/>
          </a:bodyPr>
          <a:lstStyle/>
          <a:p>
            <a:pPr marL="0" lvl="0" indent="0" algn="l">
              <a:lnSpc>
                <a:spcPts val="9200"/>
              </a:lnSpc>
              <a:spcBef>
                <a:spcPct val="0"/>
              </a:spcBef>
            </a:pPr>
            <a:r>
              <a:rPr lang="en-US" sz="8000" b="1">
                <a:solidFill>
                  <a:srgbClr val="465B1F"/>
                </a:solidFill>
                <a:latin typeface="Ofelia Display Ultra-Bold"/>
                <a:ea typeface="Ofelia Display Ultra-Bold"/>
                <a:cs typeface="Ofelia Display Ultra-Bold"/>
                <a:sym typeface="Ofelia Display Ultra-Bold"/>
              </a:rPr>
              <a:t>Find your people</a:t>
            </a:r>
          </a:p>
        </p:txBody>
      </p:sp>
      <p:sp>
        <p:nvSpPr>
          <p:cNvPr id="24" name="Freeform 24"/>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6FAF0"/>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3879932"/>
          </a:xfrm>
          <a:custGeom>
            <a:avLst/>
            <a:gdLst/>
            <a:ahLst/>
            <a:cxnLst/>
            <a:rect l="l" t="t" r="r" b="b"/>
            <a:pathLst>
              <a:path w="18288000" h="3879932">
                <a:moveTo>
                  <a:pt x="0" y="0"/>
                </a:moveTo>
                <a:lnTo>
                  <a:pt x="18288000" y="0"/>
                </a:lnTo>
                <a:lnTo>
                  <a:pt x="18288000" y="3879932"/>
                </a:lnTo>
                <a:lnTo>
                  <a:pt x="0" y="3879932"/>
                </a:lnTo>
                <a:lnTo>
                  <a:pt x="0" y="0"/>
                </a:lnTo>
                <a:close/>
              </a:path>
            </a:pathLst>
          </a:custGeom>
          <a:blipFill>
            <a:blip r:embed="rId3"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 name="TextBox 3"/>
          <p:cNvSpPr txBox="1"/>
          <p:nvPr/>
        </p:nvSpPr>
        <p:spPr>
          <a:xfrm>
            <a:off x="1030607" y="3356486"/>
            <a:ext cx="10019590" cy="5201099"/>
          </a:xfrm>
          <a:prstGeom prst="rect">
            <a:avLst/>
          </a:prstGeom>
        </p:spPr>
        <p:txBody>
          <a:bodyPr lIns="0" tIns="0" rIns="0" bIns="0" rtlCol="0" anchor="t">
            <a:spAutoFit/>
          </a:bodyPr>
          <a:lstStyle/>
          <a:p>
            <a:pPr algn="l">
              <a:lnSpc>
                <a:spcPts val="5148"/>
              </a:lnSpc>
            </a:pPr>
            <a:r>
              <a:rPr lang="en-US" sz="4476">
                <a:solidFill>
                  <a:srgbClr val="465B1F"/>
                </a:solidFill>
                <a:latin typeface="Verdana Pro"/>
                <a:ea typeface="Verdana Pro"/>
                <a:cs typeface="Verdana Pro"/>
                <a:sym typeface="Verdana Pro"/>
              </a:rPr>
              <a:t>Students have many opportunities to be recognized, including:</a:t>
            </a:r>
          </a:p>
          <a:p>
            <a:pPr algn="l">
              <a:lnSpc>
                <a:spcPts val="5148"/>
              </a:lnSpc>
            </a:pPr>
            <a:endParaRPr lang="en-US" sz="4476">
              <a:solidFill>
                <a:srgbClr val="465B1F"/>
              </a:solidFill>
              <a:latin typeface="Verdana Pro"/>
              <a:ea typeface="Verdana Pro"/>
              <a:cs typeface="Verdana Pro"/>
              <a:sym typeface="Verdana Pro"/>
            </a:endParaRPr>
          </a:p>
          <a:p>
            <a:pPr marL="966486" lvl="1" indent="-483243" algn="l">
              <a:lnSpc>
                <a:spcPts val="5148"/>
              </a:lnSpc>
              <a:buFont typeface="Arial"/>
              <a:buChar char="•"/>
            </a:pPr>
            <a:r>
              <a:rPr lang="en-US" sz="4476">
                <a:solidFill>
                  <a:srgbClr val="465B1F"/>
                </a:solidFill>
                <a:latin typeface="Verdana Pro"/>
                <a:ea typeface="Verdana Pro"/>
                <a:cs typeface="Verdana Pro"/>
                <a:sym typeface="Verdana Pro"/>
              </a:rPr>
              <a:t>Scholarships to attend the Annual Meeting and other events </a:t>
            </a:r>
          </a:p>
          <a:p>
            <a:pPr marL="966486" lvl="1" indent="-483243" algn="l">
              <a:lnSpc>
                <a:spcPts val="5148"/>
              </a:lnSpc>
              <a:buFont typeface="Arial"/>
              <a:buChar char="•"/>
            </a:pPr>
            <a:r>
              <a:rPr lang="en-US" sz="4476">
                <a:solidFill>
                  <a:srgbClr val="465B1F"/>
                </a:solidFill>
                <a:latin typeface="Verdana Pro"/>
                <a:ea typeface="Verdana Pro"/>
                <a:cs typeface="Verdana Pro"/>
                <a:sym typeface="Verdana Pro"/>
              </a:rPr>
              <a:t>Golden Opportunity Scholars</a:t>
            </a:r>
          </a:p>
          <a:p>
            <a:pPr marL="966486" lvl="1" indent="-483243" algn="l">
              <a:lnSpc>
                <a:spcPts val="5148"/>
              </a:lnSpc>
              <a:buFont typeface="Arial"/>
              <a:buChar char="•"/>
            </a:pPr>
            <a:r>
              <a:rPr lang="en-US" sz="4476">
                <a:solidFill>
                  <a:srgbClr val="465B1F"/>
                </a:solidFill>
                <a:latin typeface="Verdana Pro"/>
                <a:ea typeface="Verdana Pro"/>
                <a:cs typeface="Verdana Pro"/>
                <a:sym typeface="Verdana Pro"/>
              </a:rPr>
              <a:t>Greenfield Scholars</a:t>
            </a:r>
          </a:p>
        </p:txBody>
      </p:sp>
      <p:sp>
        <p:nvSpPr>
          <p:cNvPr id="4" name="AutoShape 4"/>
          <p:cNvSpPr/>
          <p:nvPr/>
        </p:nvSpPr>
        <p:spPr>
          <a:xfrm>
            <a:off x="1028700" y="9248775"/>
            <a:ext cx="16230600" cy="0"/>
          </a:xfrm>
          <a:prstGeom prst="line">
            <a:avLst/>
          </a:prstGeom>
          <a:ln w="19050" cap="flat">
            <a:solidFill>
              <a:srgbClr val="7BA037"/>
            </a:solidFill>
            <a:prstDash val="solid"/>
            <a:headEnd type="none" w="sm" len="sm"/>
            <a:tailEnd type="none" w="sm" len="sm"/>
          </a:ln>
        </p:spPr>
        <p:txBody>
          <a:bodyPr/>
          <a:lstStyle/>
          <a:p>
            <a:endParaRPr lang="en-US"/>
          </a:p>
        </p:txBody>
      </p:sp>
      <p:grpSp>
        <p:nvGrpSpPr>
          <p:cNvPr id="5" name="Group 5"/>
          <p:cNvGrpSpPr/>
          <p:nvPr/>
        </p:nvGrpSpPr>
        <p:grpSpPr>
          <a:xfrm>
            <a:off x="10693228" y="2481953"/>
            <a:ext cx="8525496" cy="852549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5B1F"/>
            </a:solidFill>
          </p:spPr>
          <p:txBody>
            <a:bodyPr/>
            <a:lstStyle/>
            <a:p>
              <a:endParaRPr lang="en-US"/>
            </a:p>
          </p:txBody>
        </p:sp>
        <p:sp>
          <p:nvSpPr>
            <p:cNvPr id="7" name="TextBox 7"/>
            <p:cNvSpPr txBox="1"/>
            <p:nvPr/>
          </p:nvSpPr>
          <p:spPr>
            <a:xfrm>
              <a:off x="76200" y="19050"/>
              <a:ext cx="660400" cy="717550"/>
            </a:xfrm>
            <a:prstGeom prst="rect">
              <a:avLst/>
            </a:prstGeom>
          </p:spPr>
          <p:txBody>
            <a:bodyPr lIns="31461" tIns="31461" rIns="31461" bIns="31461" rtlCol="0" anchor="ctr"/>
            <a:lstStyle/>
            <a:p>
              <a:pPr algn="ctr">
                <a:lnSpc>
                  <a:spcPts val="2660"/>
                </a:lnSpc>
              </a:pPr>
              <a:endParaRPr/>
            </a:p>
          </p:txBody>
        </p:sp>
      </p:grpSp>
      <p:grpSp>
        <p:nvGrpSpPr>
          <p:cNvPr id="8" name="Group 8"/>
          <p:cNvGrpSpPr/>
          <p:nvPr/>
        </p:nvGrpSpPr>
        <p:grpSpPr>
          <a:xfrm>
            <a:off x="11050196" y="2838922"/>
            <a:ext cx="7811559" cy="7811559"/>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AF0"/>
            </a:solidFill>
          </p:spPr>
          <p:txBody>
            <a:bodyPr/>
            <a:lstStyle/>
            <a:p>
              <a:endParaRPr lang="en-US"/>
            </a:p>
          </p:txBody>
        </p:sp>
        <p:sp>
          <p:nvSpPr>
            <p:cNvPr id="10" name="TextBox 10"/>
            <p:cNvSpPr txBox="1"/>
            <p:nvPr/>
          </p:nvSpPr>
          <p:spPr>
            <a:xfrm>
              <a:off x="76200" y="19050"/>
              <a:ext cx="660400" cy="717550"/>
            </a:xfrm>
            <a:prstGeom prst="rect">
              <a:avLst/>
            </a:prstGeom>
          </p:spPr>
          <p:txBody>
            <a:bodyPr lIns="31461" tIns="31461" rIns="31461" bIns="31461" rtlCol="0" anchor="ctr"/>
            <a:lstStyle/>
            <a:p>
              <a:pPr algn="ctr">
                <a:lnSpc>
                  <a:spcPts val="2660"/>
                </a:lnSpc>
              </a:pPr>
              <a:endParaRPr/>
            </a:p>
          </p:txBody>
        </p:sp>
      </p:grpSp>
      <p:grpSp>
        <p:nvGrpSpPr>
          <p:cNvPr id="11" name="Group 11"/>
          <p:cNvGrpSpPr/>
          <p:nvPr/>
        </p:nvGrpSpPr>
        <p:grpSpPr>
          <a:xfrm>
            <a:off x="11345943" y="3134683"/>
            <a:ext cx="7220065" cy="7220037"/>
            <a:chOff x="0" y="0"/>
            <a:chExt cx="6350000" cy="6349975"/>
          </a:xfrm>
        </p:grpSpPr>
        <p:sp>
          <p:nvSpPr>
            <p:cNvPr id="12" name="Freeform 12"/>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13" name="TextBox 13"/>
          <p:cNvSpPr txBox="1"/>
          <p:nvPr/>
        </p:nvSpPr>
        <p:spPr>
          <a:xfrm>
            <a:off x="1028700" y="1816141"/>
            <a:ext cx="14783927" cy="792889"/>
          </a:xfrm>
          <a:prstGeom prst="rect">
            <a:avLst/>
          </a:prstGeom>
        </p:spPr>
        <p:txBody>
          <a:bodyPr lIns="0" tIns="0" rIns="0" bIns="0" rtlCol="0" anchor="t">
            <a:spAutoFit/>
          </a:bodyPr>
          <a:lstStyle/>
          <a:p>
            <a:pPr marL="0" lvl="0" indent="0" algn="l">
              <a:lnSpc>
                <a:spcPts val="6170"/>
              </a:lnSpc>
              <a:spcBef>
                <a:spcPct val="0"/>
              </a:spcBef>
            </a:pPr>
            <a:r>
              <a:rPr lang="en-US" sz="4407" b="1">
                <a:solidFill>
                  <a:srgbClr val="465B1F"/>
                </a:solidFill>
                <a:latin typeface="Ofelia Display Bold"/>
                <a:ea typeface="Ofelia Display Bold"/>
                <a:cs typeface="Ofelia Display Bold"/>
                <a:sym typeface="Ofelia Display Bold"/>
              </a:rPr>
              <a:t>Get recognized</a:t>
            </a:r>
          </a:p>
        </p:txBody>
      </p:sp>
      <p:sp>
        <p:nvSpPr>
          <p:cNvPr id="14" name="TextBox 14"/>
          <p:cNvSpPr txBox="1"/>
          <p:nvPr/>
        </p:nvSpPr>
        <p:spPr>
          <a:xfrm>
            <a:off x="1030607" y="446699"/>
            <a:ext cx="15033523" cy="1250950"/>
          </a:xfrm>
          <a:prstGeom prst="rect">
            <a:avLst/>
          </a:prstGeom>
        </p:spPr>
        <p:txBody>
          <a:bodyPr lIns="0" tIns="0" rIns="0" bIns="0" rtlCol="0" anchor="t">
            <a:spAutoFit/>
          </a:bodyPr>
          <a:lstStyle/>
          <a:p>
            <a:pPr marL="0" lvl="0" indent="0" algn="l">
              <a:lnSpc>
                <a:spcPts val="9200"/>
              </a:lnSpc>
              <a:spcBef>
                <a:spcPct val="0"/>
              </a:spcBef>
            </a:pPr>
            <a:r>
              <a:rPr lang="en-US" sz="8000" b="1">
                <a:solidFill>
                  <a:srgbClr val="465B1F"/>
                </a:solidFill>
                <a:latin typeface="Ofelia Display Ultra-Bold"/>
                <a:ea typeface="Ofelia Display Ultra-Bold"/>
                <a:cs typeface="Ofelia Display Ultra-Bold"/>
                <a:sym typeface="Ofelia Display Ultra-Bold"/>
              </a:rPr>
              <a:t>Earn awards &amp; scholarships</a:t>
            </a:r>
          </a:p>
        </p:txBody>
      </p:sp>
      <p:sp>
        <p:nvSpPr>
          <p:cNvPr id="15" name="Freeform 15"/>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F6FC"/>
        </a:solidFill>
        <a:effectLst/>
      </p:bgPr>
    </p:bg>
    <p:spTree>
      <p:nvGrpSpPr>
        <p:cNvPr id="1" name=""/>
        <p:cNvGrpSpPr/>
        <p:nvPr/>
      </p:nvGrpSpPr>
      <p:grpSpPr>
        <a:xfrm>
          <a:off x="0" y="0"/>
          <a:ext cx="0" cy="0"/>
          <a:chOff x="0" y="0"/>
          <a:chExt cx="0" cy="0"/>
        </a:xfrm>
      </p:grpSpPr>
      <p:sp>
        <p:nvSpPr>
          <p:cNvPr id="2" name="AutoShape 2"/>
          <p:cNvSpPr/>
          <p:nvPr/>
        </p:nvSpPr>
        <p:spPr>
          <a:xfrm>
            <a:off x="0" y="9700628"/>
            <a:ext cx="18395101" cy="0"/>
          </a:xfrm>
          <a:prstGeom prst="line">
            <a:avLst/>
          </a:prstGeom>
          <a:ln w="38100" cap="flat">
            <a:solidFill>
              <a:srgbClr val="FFFFFF"/>
            </a:solidFill>
            <a:prstDash val="solid"/>
            <a:headEnd type="none" w="sm" len="sm"/>
            <a:tailEnd type="none" w="sm" len="sm"/>
          </a:ln>
        </p:spPr>
        <p:txBody>
          <a:bodyPr/>
          <a:lstStyle/>
          <a:p>
            <a:endParaRPr lang="en-US"/>
          </a:p>
        </p:txBody>
      </p:sp>
      <p:sp>
        <p:nvSpPr>
          <p:cNvPr id="3" name="Freeform 3"/>
          <p:cNvSpPr/>
          <p:nvPr/>
        </p:nvSpPr>
        <p:spPr>
          <a:xfrm>
            <a:off x="0" y="0"/>
            <a:ext cx="18288000" cy="3879932"/>
          </a:xfrm>
          <a:custGeom>
            <a:avLst/>
            <a:gdLst/>
            <a:ahLst/>
            <a:cxnLst/>
            <a:rect l="l" t="t" r="r" b="b"/>
            <a:pathLst>
              <a:path w="18288000" h="3879932">
                <a:moveTo>
                  <a:pt x="0" y="0"/>
                </a:moveTo>
                <a:lnTo>
                  <a:pt x="18288000" y="0"/>
                </a:lnTo>
                <a:lnTo>
                  <a:pt x="18288000" y="3879932"/>
                </a:lnTo>
                <a:lnTo>
                  <a:pt x="0" y="3879932"/>
                </a:lnTo>
                <a:lnTo>
                  <a:pt x="0" y="0"/>
                </a:lnTo>
                <a:close/>
              </a:path>
            </a:pathLst>
          </a:custGeom>
          <a:blipFill>
            <a:blip r:embed="rId3"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4" name="AutoShape 4"/>
          <p:cNvSpPr/>
          <p:nvPr/>
        </p:nvSpPr>
        <p:spPr>
          <a:xfrm>
            <a:off x="1028700" y="9248775"/>
            <a:ext cx="16230600" cy="0"/>
          </a:xfrm>
          <a:prstGeom prst="line">
            <a:avLst/>
          </a:prstGeom>
          <a:ln w="19050" cap="flat">
            <a:solidFill>
              <a:srgbClr val="399CD9"/>
            </a:solidFill>
            <a:prstDash val="solid"/>
            <a:headEnd type="none" w="sm" len="sm"/>
            <a:tailEnd type="none" w="sm" len="sm"/>
          </a:ln>
        </p:spPr>
        <p:txBody>
          <a:bodyPr/>
          <a:lstStyle/>
          <a:p>
            <a:endParaRPr lang="en-US"/>
          </a:p>
        </p:txBody>
      </p:sp>
      <p:sp>
        <p:nvSpPr>
          <p:cNvPr id="5" name="Freeform 5"/>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6" name="Group 6"/>
          <p:cNvGrpSpPr/>
          <p:nvPr/>
        </p:nvGrpSpPr>
        <p:grpSpPr>
          <a:xfrm>
            <a:off x="11778276" y="713482"/>
            <a:ext cx="4499540" cy="6332901"/>
            <a:chOff x="0" y="0"/>
            <a:chExt cx="698032" cy="982449"/>
          </a:xfrm>
        </p:grpSpPr>
        <p:sp>
          <p:nvSpPr>
            <p:cNvPr id="7" name="Freeform 7"/>
            <p:cNvSpPr/>
            <p:nvPr/>
          </p:nvSpPr>
          <p:spPr>
            <a:xfrm>
              <a:off x="0" y="0"/>
              <a:ext cx="698032" cy="982449"/>
            </a:xfrm>
            <a:custGeom>
              <a:avLst/>
              <a:gdLst/>
              <a:ahLst/>
              <a:cxnLst/>
              <a:rect l="l" t="t" r="r" b="b"/>
              <a:pathLst>
                <a:path w="698032" h="982449">
                  <a:moveTo>
                    <a:pt x="72265" y="0"/>
                  </a:moveTo>
                  <a:lnTo>
                    <a:pt x="625767" y="0"/>
                  </a:lnTo>
                  <a:cubicBezTo>
                    <a:pt x="665678" y="0"/>
                    <a:pt x="698032" y="32354"/>
                    <a:pt x="698032" y="72265"/>
                  </a:cubicBezTo>
                  <a:lnTo>
                    <a:pt x="698032" y="910184"/>
                  </a:lnTo>
                  <a:cubicBezTo>
                    <a:pt x="698032" y="950095"/>
                    <a:pt x="665678" y="982449"/>
                    <a:pt x="625767" y="982449"/>
                  </a:cubicBezTo>
                  <a:lnTo>
                    <a:pt x="72265" y="982449"/>
                  </a:lnTo>
                  <a:cubicBezTo>
                    <a:pt x="32354" y="982449"/>
                    <a:pt x="0" y="950095"/>
                    <a:pt x="0" y="910184"/>
                  </a:cubicBezTo>
                  <a:lnTo>
                    <a:pt x="0" y="72265"/>
                  </a:lnTo>
                  <a:cubicBezTo>
                    <a:pt x="0" y="32354"/>
                    <a:pt x="32354" y="0"/>
                    <a:pt x="72265" y="0"/>
                  </a:cubicBez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US"/>
            </a:p>
          </p:txBody>
        </p:sp>
      </p:grpSp>
      <p:grpSp>
        <p:nvGrpSpPr>
          <p:cNvPr id="8" name="Group 8"/>
          <p:cNvGrpSpPr/>
          <p:nvPr/>
        </p:nvGrpSpPr>
        <p:grpSpPr>
          <a:xfrm>
            <a:off x="11778276" y="7222940"/>
            <a:ext cx="7386128" cy="1839753"/>
            <a:chOff x="0" y="0"/>
            <a:chExt cx="9848171" cy="2453004"/>
          </a:xfrm>
        </p:grpSpPr>
        <p:sp>
          <p:nvSpPr>
            <p:cNvPr id="9" name="TextBox 9"/>
            <p:cNvSpPr txBox="1"/>
            <p:nvPr/>
          </p:nvSpPr>
          <p:spPr>
            <a:xfrm>
              <a:off x="0" y="28575"/>
              <a:ext cx="8772796" cy="1650365"/>
            </a:xfrm>
            <a:prstGeom prst="rect">
              <a:avLst/>
            </a:prstGeom>
          </p:spPr>
          <p:txBody>
            <a:bodyPr lIns="0" tIns="0" rIns="0" bIns="0" rtlCol="0" anchor="t">
              <a:spAutoFit/>
            </a:bodyPr>
            <a:lstStyle/>
            <a:p>
              <a:pPr algn="l">
                <a:lnSpc>
                  <a:spcPts val="4635"/>
                </a:lnSpc>
              </a:pPr>
              <a:r>
                <a:rPr lang="en-US" sz="4500" b="1">
                  <a:solidFill>
                    <a:srgbClr val="175378"/>
                  </a:solidFill>
                  <a:latin typeface="Ofelia Display Bold"/>
                  <a:ea typeface="Ofelia Display Bold"/>
                  <a:cs typeface="Ofelia Display Bold"/>
                  <a:sym typeface="Ofelia Display Bold"/>
                </a:rPr>
                <a:t>Norman Borlaug</a:t>
              </a:r>
            </a:p>
            <a:p>
              <a:pPr algn="l">
                <a:lnSpc>
                  <a:spcPts val="4635"/>
                </a:lnSpc>
              </a:pPr>
              <a:r>
                <a:rPr lang="en-US" sz="4500">
                  <a:solidFill>
                    <a:srgbClr val="175378"/>
                  </a:solidFill>
                  <a:latin typeface="Ofelia Display"/>
                  <a:ea typeface="Ofelia Display"/>
                  <a:cs typeface="Ofelia Display"/>
                  <a:sym typeface="Ofelia Display"/>
                </a:rPr>
                <a:t>Agronomist</a:t>
              </a:r>
            </a:p>
          </p:txBody>
        </p:sp>
        <p:sp>
          <p:nvSpPr>
            <p:cNvPr id="10" name="TextBox 10"/>
            <p:cNvSpPr txBox="1"/>
            <p:nvPr/>
          </p:nvSpPr>
          <p:spPr>
            <a:xfrm>
              <a:off x="0" y="1747688"/>
              <a:ext cx="9848171" cy="705316"/>
            </a:xfrm>
            <a:prstGeom prst="rect">
              <a:avLst/>
            </a:prstGeom>
          </p:spPr>
          <p:txBody>
            <a:bodyPr lIns="0" tIns="0" rIns="0" bIns="0" rtlCol="0" anchor="t">
              <a:spAutoFit/>
            </a:bodyPr>
            <a:lstStyle/>
            <a:p>
              <a:pPr algn="l">
                <a:lnSpc>
                  <a:spcPts val="4312"/>
                </a:lnSpc>
                <a:spcBef>
                  <a:spcPct val="0"/>
                </a:spcBef>
              </a:pPr>
              <a:r>
                <a:rPr lang="en-US" sz="3080">
                  <a:solidFill>
                    <a:srgbClr val="175378"/>
                  </a:solidFill>
                  <a:latin typeface="Ofelia Display"/>
                  <a:ea typeface="Ofelia Display"/>
                  <a:cs typeface="Ofelia Display"/>
                  <a:sym typeface="Ofelia Display"/>
                </a:rPr>
                <a:t>1914 - 2009</a:t>
              </a:r>
            </a:p>
          </p:txBody>
        </p:sp>
      </p:grpSp>
      <p:sp>
        <p:nvSpPr>
          <p:cNvPr id="11" name="TextBox 11"/>
          <p:cNvSpPr txBox="1"/>
          <p:nvPr/>
        </p:nvSpPr>
        <p:spPr>
          <a:xfrm>
            <a:off x="1028700" y="446699"/>
            <a:ext cx="13829479" cy="1250950"/>
          </a:xfrm>
          <a:prstGeom prst="rect">
            <a:avLst/>
          </a:prstGeom>
        </p:spPr>
        <p:txBody>
          <a:bodyPr lIns="0" tIns="0" rIns="0" bIns="0" rtlCol="0" anchor="t">
            <a:spAutoFit/>
          </a:bodyPr>
          <a:lstStyle/>
          <a:p>
            <a:pPr marL="0" lvl="0" indent="0" algn="l">
              <a:lnSpc>
                <a:spcPts val="9200"/>
              </a:lnSpc>
              <a:spcBef>
                <a:spcPct val="0"/>
              </a:spcBef>
            </a:pPr>
            <a:r>
              <a:rPr lang="en-US" sz="8000" b="1">
                <a:solidFill>
                  <a:srgbClr val="175378"/>
                </a:solidFill>
                <a:latin typeface="Ofelia Display Ultra-Bold"/>
                <a:ea typeface="Ofelia Display Ultra-Bold"/>
                <a:cs typeface="Ofelia Display Ultra-Bold"/>
                <a:sym typeface="Ofelia Display Ultra-Bold"/>
              </a:rPr>
              <a:t>Faces of Our Field</a:t>
            </a:r>
          </a:p>
        </p:txBody>
      </p:sp>
      <p:grpSp>
        <p:nvGrpSpPr>
          <p:cNvPr id="12" name="Group 12"/>
          <p:cNvGrpSpPr/>
          <p:nvPr/>
        </p:nvGrpSpPr>
        <p:grpSpPr>
          <a:xfrm rot="5400000">
            <a:off x="2666739" y="1462067"/>
            <a:ext cx="6836308" cy="8212791"/>
            <a:chOff x="0" y="0"/>
            <a:chExt cx="14611596" cy="17553624"/>
          </a:xfrm>
        </p:grpSpPr>
        <p:sp>
          <p:nvSpPr>
            <p:cNvPr id="13" name="Freeform 13"/>
            <p:cNvSpPr/>
            <p:nvPr/>
          </p:nvSpPr>
          <p:spPr>
            <a:xfrm rot="-5400000">
              <a:off x="-1471013" y="1471013"/>
              <a:ext cx="17553623" cy="14611596"/>
            </a:xfrm>
            <a:custGeom>
              <a:avLst/>
              <a:gdLst/>
              <a:ahLst/>
              <a:cxnLst/>
              <a:rect l="l" t="t" r="r" b="b"/>
              <a:pathLst>
                <a:path w="17553623" h="14611596">
                  <a:moveTo>
                    <a:pt x="889383" y="0"/>
                  </a:moveTo>
                  <a:lnTo>
                    <a:pt x="16664239" y="0"/>
                  </a:lnTo>
                  <a:cubicBezTo>
                    <a:pt x="17155741" y="0"/>
                    <a:pt x="17553623" y="496795"/>
                    <a:pt x="17553623" y="1110482"/>
                  </a:cubicBezTo>
                  <a:lnTo>
                    <a:pt x="17553623" y="13501114"/>
                  </a:lnTo>
                  <a:cubicBezTo>
                    <a:pt x="17553623" y="14114802"/>
                    <a:pt x="17153400" y="14611597"/>
                    <a:pt x="16664239" y="14611597"/>
                  </a:cubicBezTo>
                  <a:lnTo>
                    <a:pt x="889383" y="14611597"/>
                  </a:lnTo>
                  <a:cubicBezTo>
                    <a:pt x="397881" y="14611597"/>
                    <a:pt x="0" y="14114802"/>
                    <a:pt x="0" y="13501114"/>
                  </a:cubicBezTo>
                  <a:lnTo>
                    <a:pt x="0" y="1110482"/>
                  </a:lnTo>
                  <a:cubicBezTo>
                    <a:pt x="0" y="499717"/>
                    <a:pt x="397881" y="0"/>
                    <a:pt x="889383" y="0"/>
                  </a:cubicBezTo>
                  <a:close/>
                </a:path>
              </a:pathLst>
            </a:custGeom>
            <a:blipFill>
              <a:blip r:embed="rId6" cstate="screen">
                <a:extLst>
                  <a:ext uri="{28A0092B-C50C-407E-A947-70E740481C1C}">
                    <a14:useLocalDpi xmlns:a14="http://schemas.microsoft.com/office/drawing/2010/main"/>
                  </a:ext>
                </a:extLst>
              </a:blip>
              <a:stretch>
                <a:fillRect/>
              </a:stretch>
            </a:blipFill>
            <a:ln w="28575" cap="sq">
              <a:solidFill>
                <a:srgbClr val="A9D4EF"/>
              </a:solidFill>
              <a:prstDash val="solid"/>
              <a:miter/>
            </a:ln>
          </p:spPr>
          <p:txBody>
            <a:bodyPr/>
            <a:lstStyle/>
            <a:p>
              <a:endParaRPr lang="en-US"/>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6FAF0"/>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3879932"/>
          </a:xfrm>
          <a:custGeom>
            <a:avLst/>
            <a:gdLst/>
            <a:ahLst/>
            <a:cxnLst/>
            <a:rect l="l" t="t" r="r" b="b"/>
            <a:pathLst>
              <a:path w="18288000" h="3879932">
                <a:moveTo>
                  <a:pt x="0" y="0"/>
                </a:moveTo>
                <a:lnTo>
                  <a:pt x="18288000" y="0"/>
                </a:lnTo>
                <a:lnTo>
                  <a:pt x="18288000" y="3879932"/>
                </a:lnTo>
                <a:lnTo>
                  <a:pt x="0" y="3879932"/>
                </a:lnTo>
                <a:lnTo>
                  <a:pt x="0" y="0"/>
                </a:lnTo>
                <a:close/>
              </a:path>
            </a:pathLst>
          </a:custGeom>
          <a:blipFill>
            <a:blip r:embed="rId3"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 name="AutoShape 3"/>
          <p:cNvSpPr/>
          <p:nvPr/>
        </p:nvSpPr>
        <p:spPr>
          <a:xfrm>
            <a:off x="1028700" y="9248775"/>
            <a:ext cx="16230600" cy="0"/>
          </a:xfrm>
          <a:prstGeom prst="line">
            <a:avLst/>
          </a:prstGeom>
          <a:ln w="19050" cap="flat">
            <a:solidFill>
              <a:srgbClr val="7BA037"/>
            </a:solidFill>
            <a:prstDash val="solid"/>
            <a:headEnd type="none" w="sm" len="sm"/>
            <a:tailEnd type="none" w="sm" len="sm"/>
          </a:ln>
        </p:spPr>
        <p:txBody>
          <a:bodyPr/>
          <a:lstStyle/>
          <a:p>
            <a:endParaRPr lang="en-US"/>
          </a:p>
        </p:txBody>
      </p:sp>
      <p:grpSp>
        <p:nvGrpSpPr>
          <p:cNvPr id="4" name="Group 4"/>
          <p:cNvGrpSpPr/>
          <p:nvPr/>
        </p:nvGrpSpPr>
        <p:grpSpPr>
          <a:xfrm>
            <a:off x="13135874" y="4203290"/>
            <a:ext cx="6083710" cy="6083710"/>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5B1F"/>
            </a:solidFill>
          </p:spPr>
          <p:txBody>
            <a:bodyPr/>
            <a:lstStyle/>
            <a:p>
              <a:endParaRPr lang="en-US"/>
            </a:p>
          </p:txBody>
        </p:sp>
        <p:sp>
          <p:nvSpPr>
            <p:cNvPr id="6" name="TextBox 6"/>
            <p:cNvSpPr txBox="1"/>
            <p:nvPr/>
          </p:nvSpPr>
          <p:spPr>
            <a:xfrm>
              <a:off x="76200" y="19050"/>
              <a:ext cx="660400" cy="717550"/>
            </a:xfrm>
            <a:prstGeom prst="rect">
              <a:avLst/>
            </a:prstGeom>
          </p:spPr>
          <p:txBody>
            <a:bodyPr lIns="31461" tIns="31461" rIns="31461" bIns="31461" rtlCol="0" anchor="ctr"/>
            <a:lstStyle/>
            <a:p>
              <a:pPr algn="ctr">
                <a:lnSpc>
                  <a:spcPts val="2660"/>
                </a:lnSpc>
              </a:pPr>
              <a:endParaRPr/>
            </a:p>
          </p:txBody>
        </p:sp>
      </p:grpSp>
      <p:grpSp>
        <p:nvGrpSpPr>
          <p:cNvPr id="7" name="Group 7"/>
          <p:cNvGrpSpPr/>
          <p:nvPr/>
        </p:nvGrpSpPr>
        <p:grpSpPr>
          <a:xfrm>
            <a:off x="13390603" y="4458019"/>
            <a:ext cx="5574251" cy="5574251"/>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AF0"/>
            </a:solidFill>
          </p:spPr>
          <p:txBody>
            <a:bodyPr/>
            <a:lstStyle/>
            <a:p>
              <a:endParaRPr lang="en-US"/>
            </a:p>
          </p:txBody>
        </p:sp>
        <p:sp>
          <p:nvSpPr>
            <p:cNvPr id="9" name="TextBox 9"/>
            <p:cNvSpPr txBox="1"/>
            <p:nvPr/>
          </p:nvSpPr>
          <p:spPr>
            <a:xfrm>
              <a:off x="76200" y="19050"/>
              <a:ext cx="660400" cy="717550"/>
            </a:xfrm>
            <a:prstGeom prst="rect">
              <a:avLst/>
            </a:prstGeom>
          </p:spPr>
          <p:txBody>
            <a:bodyPr lIns="31461" tIns="31461" rIns="31461" bIns="31461" rtlCol="0" anchor="ctr"/>
            <a:lstStyle/>
            <a:p>
              <a:pPr algn="ctr">
                <a:lnSpc>
                  <a:spcPts val="2660"/>
                </a:lnSpc>
              </a:pPr>
              <a:endParaRPr/>
            </a:p>
          </p:txBody>
        </p:sp>
      </p:grpSp>
      <p:grpSp>
        <p:nvGrpSpPr>
          <p:cNvPr id="10" name="Group 10"/>
          <p:cNvGrpSpPr/>
          <p:nvPr/>
        </p:nvGrpSpPr>
        <p:grpSpPr>
          <a:xfrm>
            <a:off x="13601645" y="4669072"/>
            <a:ext cx="5152168" cy="5152147"/>
            <a:chOff x="0" y="0"/>
            <a:chExt cx="6350000" cy="6349975"/>
          </a:xfrm>
        </p:grpSpPr>
        <p:sp>
          <p:nvSpPr>
            <p:cNvPr id="11" name="Freeform 11"/>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grpSp>
        <p:nvGrpSpPr>
          <p:cNvPr id="12" name="Group 12"/>
          <p:cNvGrpSpPr/>
          <p:nvPr/>
        </p:nvGrpSpPr>
        <p:grpSpPr>
          <a:xfrm>
            <a:off x="13309777" y="931482"/>
            <a:ext cx="4595842" cy="459584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5B1F"/>
            </a:solidFill>
          </p:spPr>
          <p:txBody>
            <a:bodyPr/>
            <a:lstStyle/>
            <a:p>
              <a:endParaRPr lang="en-US"/>
            </a:p>
          </p:txBody>
        </p:sp>
        <p:sp>
          <p:nvSpPr>
            <p:cNvPr id="14" name="TextBox 14"/>
            <p:cNvSpPr txBox="1"/>
            <p:nvPr/>
          </p:nvSpPr>
          <p:spPr>
            <a:xfrm>
              <a:off x="76200" y="19050"/>
              <a:ext cx="660400" cy="717550"/>
            </a:xfrm>
            <a:prstGeom prst="rect">
              <a:avLst/>
            </a:prstGeom>
          </p:spPr>
          <p:txBody>
            <a:bodyPr lIns="31461" tIns="31461" rIns="31461" bIns="31461" rtlCol="0" anchor="ctr"/>
            <a:lstStyle/>
            <a:p>
              <a:pPr algn="ctr">
                <a:lnSpc>
                  <a:spcPts val="2660"/>
                </a:lnSpc>
              </a:pPr>
              <a:endParaRPr/>
            </a:p>
          </p:txBody>
        </p:sp>
      </p:grpSp>
      <p:grpSp>
        <p:nvGrpSpPr>
          <p:cNvPr id="15" name="Group 15"/>
          <p:cNvGrpSpPr/>
          <p:nvPr/>
        </p:nvGrpSpPr>
        <p:grpSpPr>
          <a:xfrm>
            <a:off x="13502208" y="1123913"/>
            <a:ext cx="4210980" cy="421098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AF0"/>
            </a:solidFill>
          </p:spPr>
          <p:txBody>
            <a:bodyPr/>
            <a:lstStyle/>
            <a:p>
              <a:endParaRPr lang="en-US"/>
            </a:p>
          </p:txBody>
        </p:sp>
        <p:sp>
          <p:nvSpPr>
            <p:cNvPr id="17" name="TextBox 17"/>
            <p:cNvSpPr txBox="1"/>
            <p:nvPr/>
          </p:nvSpPr>
          <p:spPr>
            <a:xfrm>
              <a:off x="76200" y="19050"/>
              <a:ext cx="660400" cy="717550"/>
            </a:xfrm>
            <a:prstGeom prst="rect">
              <a:avLst/>
            </a:prstGeom>
          </p:spPr>
          <p:txBody>
            <a:bodyPr lIns="31461" tIns="31461" rIns="31461" bIns="31461" rtlCol="0" anchor="ctr"/>
            <a:lstStyle/>
            <a:p>
              <a:pPr algn="ctr">
                <a:lnSpc>
                  <a:spcPts val="2660"/>
                </a:lnSpc>
              </a:pPr>
              <a:endParaRPr/>
            </a:p>
          </p:txBody>
        </p:sp>
      </p:grpSp>
      <p:grpSp>
        <p:nvGrpSpPr>
          <p:cNvPr id="18" name="Group 18"/>
          <p:cNvGrpSpPr/>
          <p:nvPr/>
        </p:nvGrpSpPr>
        <p:grpSpPr>
          <a:xfrm>
            <a:off x="13661636" y="1283349"/>
            <a:ext cx="3892123" cy="3892107"/>
            <a:chOff x="0" y="0"/>
            <a:chExt cx="6350000" cy="6349975"/>
          </a:xfrm>
        </p:grpSpPr>
        <p:sp>
          <p:nvSpPr>
            <p:cNvPr id="19" name="Freeform 19"/>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20" name="Freeform 20"/>
          <p:cNvSpPr/>
          <p:nvPr/>
        </p:nvSpPr>
        <p:spPr>
          <a:xfrm>
            <a:off x="6583022" y="4692864"/>
            <a:ext cx="72009" cy="4114800"/>
          </a:xfrm>
          <a:custGeom>
            <a:avLst/>
            <a:gdLst/>
            <a:ahLst/>
            <a:cxnLst/>
            <a:rect l="l" t="t" r="r" b="b"/>
            <a:pathLst>
              <a:path w="72009" h="4114800">
                <a:moveTo>
                  <a:pt x="0" y="0"/>
                </a:moveTo>
                <a:lnTo>
                  <a:pt x="72009" y="0"/>
                </a:lnTo>
                <a:lnTo>
                  <a:pt x="7200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1" name="TextBox 21"/>
          <p:cNvSpPr txBox="1"/>
          <p:nvPr/>
        </p:nvSpPr>
        <p:spPr>
          <a:xfrm>
            <a:off x="1028700" y="446699"/>
            <a:ext cx="12668845" cy="1250950"/>
          </a:xfrm>
          <a:prstGeom prst="rect">
            <a:avLst/>
          </a:prstGeom>
        </p:spPr>
        <p:txBody>
          <a:bodyPr lIns="0" tIns="0" rIns="0" bIns="0" rtlCol="0" anchor="t">
            <a:spAutoFit/>
          </a:bodyPr>
          <a:lstStyle/>
          <a:p>
            <a:pPr algn="l">
              <a:lnSpc>
                <a:spcPts val="9200"/>
              </a:lnSpc>
            </a:pPr>
            <a:r>
              <a:rPr lang="en-US" sz="8000" b="1">
                <a:solidFill>
                  <a:srgbClr val="465B1F"/>
                </a:solidFill>
                <a:latin typeface="Ofelia Display Ultra-Bold"/>
                <a:ea typeface="Ofelia Display Ultra-Bold"/>
                <a:cs typeface="Ofelia Display Ultra-Bold"/>
                <a:sym typeface="Ofelia Display Ultra-Bold"/>
              </a:rPr>
              <a:t>Networking opportunities</a:t>
            </a:r>
          </a:p>
        </p:txBody>
      </p:sp>
      <p:sp>
        <p:nvSpPr>
          <p:cNvPr id="22" name="TextBox 22"/>
          <p:cNvSpPr txBox="1"/>
          <p:nvPr/>
        </p:nvSpPr>
        <p:spPr>
          <a:xfrm>
            <a:off x="1028700" y="1814228"/>
            <a:ext cx="14783927" cy="792932"/>
          </a:xfrm>
          <a:prstGeom prst="rect">
            <a:avLst/>
          </a:prstGeom>
        </p:spPr>
        <p:txBody>
          <a:bodyPr lIns="0" tIns="0" rIns="0" bIns="0" rtlCol="0" anchor="t">
            <a:spAutoFit/>
          </a:bodyPr>
          <a:lstStyle/>
          <a:p>
            <a:pPr marL="0" lvl="0" indent="0" algn="l">
              <a:lnSpc>
                <a:spcPts val="6170"/>
              </a:lnSpc>
              <a:spcBef>
                <a:spcPct val="0"/>
              </a:spcBef>
            </a:pPr>
            <a:r>
              <a:rPr lang="en-US" sz="4407" b="1">
                <a:solidFill>
                  <a:srgbClr val="465B1F"/>
                </a:solidFill>
                <a:latin typeface="Ofelia Display Bold"/>
                <a:ea typeface="Ofelia Display Bold"/>
                <a:cs typeface="Ofelia Display Bold"/>
                <a:sym typeface="Ofelia Display Bold"/>
              </a:rPr>
              <a:t>Let us be your professional home</a:t>
            </a:r>
          </a:p>
        </p:txBody>
      </p:sp>
      <p:sp>
        <p:nvSpPr>
          <p:cNvPr id="23" name="TextBox 23"/>
          <p:cNvSpPr txBox="1"/>
          <p:nvPr/>
        </p:nvSpPr>
        <p:spPr>
          <a:xfrm>
            <a:off x="1018561" y="3248453"/>
            <a:ext cx="12450853" cy="1012825"/>
          </a:xfrm>
          <a:prstGeom prst="rect">
            <a:avLst/>
          </a:prstGeom>
        </p:spPr>
        <p:txBody>
          <a:bodyPr lIns="0" tIns="0" rIns="0" bIns="0" rtlCol="0" anchor="t">
            <a:spAutoFit/>
          </a:bodyPr>
          <a:lstStyle/>
          <a:p>
            <a:pPr algn="l">
              <a:lnSpc>
                <a:spcPts val="4025"/>
              </a:lnSpc>
            </a:pPr>
            <a:r>
              <a:rPr lang="en-US" sz="3500">
                <a:solidFill>
                  <a:srgbClr val="465B1F"/>
                </a:solidFill>
                <a:latin typeface="Verdana Pro"/>
                <a:ea typeface="Verdana Pro"/>
                <a:cs typeface="Verdana Pro"/>
                <a:sym typeface="Verdana Pro"/>
              </a:rPr>
              <a:t>We can </a:t>
            </a:r>
            <a:r>
              <a:rPr lang="en-US" sz="3500" b="1">
                <a:solidFill>
                  <a:srgbClr val="465B1F"/>
                </a:solidFill>
                <a:latin typeface="Verdana Pro Bold"/>
                <a:ea typeface="Verdana Pro Bold"/>
                <a:cs typeface="Verdana Pro Bold"/>
                <a:sym typeface="Verdana Pro Bold"/>
              </a:rPr>
              <a:t>provide the resources</a:t>
            </a:r>
            <a:r>
              <a:rPr lang="en-US" sz="3500">
                <a:solidFill>
                  <a:srgbClr val="465B1F"/>
                </a:solidFill>
                <a:latin typeface="Verdana Pro"/>
                <a:ea typeface="Verdana Pro"/>
                <a:cs typeface="Verdana Pro"/>
                <a:sym typeface="Verdana Pro"/>
              </a:rPr>
              <a:t> you need to advance your careers, no matter what career stage you’re in. </a:t>
            </a:r>
          </a:p>
        </p:txBody>
      </p:sp>
      <p:sp>
        <p:nvSpPr>
          <p:cNvPr id="24" name="TextBox 24"/>
          <p:cNvSpPr txBox="1"/>
          <p:nvPr/>
        </p:nvSpPr>
        <p:spPr>
          <a:xfrm>
            <a:off x="1638726" y="5019675"/>
            <a:ext cx="4485589" cy="3787551"/>
          </a:xfrm>
          <a:prstGeom prst="rect">
            <a:avLst/>
          </a:prstGeom>
        </p:spPr>
        <p:txBody>
          <a:bodyPr lIns="0" tIns="0" rIns="0" bIns="0" rtlCol="0" anchor="t">
            <a:spAutoFit/>
          </a:bodyPr>
          <a:lstStyle/>
          <a:p>
            <a:pPr algn="just">
              <a:lnSpc>
                <a:spcPts val="6160"/>
              </a:lnSpc>
            </a:pPr>
            <a:r>
              <a:rPr lang="en-US" sz="4400" u="sng">
                <a:solidFill>
                  <a:srgbClr val="465B1F"/>
                </a:solidFill>
                <a:latin typeface="Ofelia Display"/>
                <a:ea typeface="Ofelia Display"/>
                <a:cs typeface="Ofelia Display"/>
                <a:sym typeface="Ofelia Display"/>
              </a:rPr>
              <a:t>Undergraduates</a:t>
            </a:r>
          </a:p>
          <a:p>
            <a:pPr marL="734059" lvl="1" indent="-367030" algn="l">
              <a:lnSpc>
                <a:spcPts val="4759"/>
              </a:lnSpc>
              <a:buFont typeface="Arial"/>
              <a:buChar char="•"/>
            </a:pPr>
            <a:r>
              <a:rPr lang="en-US" sz="3399">
                <a:solidFill>
                  <a:srgbClr val="465B1F"/>
                </a:solidFill>
                <a:latin typeface="Ofelia Display"/>
                <a:ea typeface="Ofelia Display"/>
                <a:cs typeface="Ofelia Display"/>
                <a:sym typeface="Ofelia Display"/>
              </a:rPr>
              <a:t>Scholarships</a:t>
            </a:r>
          </a:p>
          <a:p>
            <a:pPr marL="734059" lvl="1" indent="-367030" algn="l">
              <a:lnSpc>
                <a:spcPts val="4759"/>
              </a:lnSpc>
              <a:buFont typeface="Arial"/>
              <a:buChar char="•"/>
            </a:pPr>
            <a:r>
              <a:rPr lang="en-US" sz="3399">
                <a:solidFill>
                  <a:srgbClr val="465B1F"/>
                </a:solidFill>
                <a:latin typeface="Poppins"/>
                <a:ea typeface="Poppins"/>
                <a:cs typeface="Poppins"/>
                <a:sym typeface="Poppins"/>
              </a:rPr>
              <a:t>Awards </a:t>
            </a:r>
          </a:p>
          <a:p>
            <a:pPr marL="734059" lvl="1" indent="-367030" algn="l">
              <a:lnSpc>
                <a:spcPts val="4759"/>
              </a:lnSpc>
              <a:buFont typeface="Arial"/>
              <a:buChar char="•"/>
            </a:pPr>
            <a:r>
              <a:rPr lang="en-US" sz="3399">
                <a:solidFill>
                  <a:srgbClr val="465B1F"/>
                </a:solidFill>
                <a:latin typeface="Poppins"/>
                <a:ea typeface="Poppins"/>
                <a:cs typeface="Poppins"/>
                <a:sym typeface="Poppins"/>
              </a:rPr>
              <a:t>Contests</a:t>
            </a:r>
          </a:p>
          <a:p>
            <a:pPr algn="ctr">
              <a:lnSpc>
                <a:spcPts val="4714"/>
              </a:lnSpc>
              <a:spcBef>
                <a:spcPct val="0"/>
              </a:spcBef>
            </a:pPr>
            <a:endParaRPr lang="en-US" sz="3399">
              <a:solidFill>
                <a:srgbClr val="465B1F"/>
              </a:solidFill>
              <a:latin typeface="Poppins"/>
              <a:ea typeface="Poppins"/>
              <a:cs typeface="Poppins"/>
              <a:sym typeface="Poppins"/>
            </a:endParaRPr>
          </a:p>
          <a:p>
            <a:pPr algn="ctr">
              <a:lnSpc>
                <a:spcPts val="4714"/>
              </a:lnSpc>
              <a:spcBef>
                <a:spcPct val="0"/>
              </a:spcBef>
            </a:pPr>
            <a:endParaRPr lang="en-US" sz="3399">
              <a:solidFill>
                <a:srgbClr val="465B1F"/>
              </a:solidFill>
              <a:latin typeface="Poppins"/>
              <a:ea typeface="Poppins"/>
              <a:cs typeface="Poppins"/>
              <a:sym typeface="Poppins"/>
            </a:endParaRPr>
          </a:p>
        </p:txBody>
      </p:sp>
      <p:sp>
        <p:nvSpPr>
          <p:cNvPr id="25" name="TextBox 25"/>
          <p:cNvSpPr txBox="1"/>
          <p:nvPr/>
        </p:nvSpPr>
        <p:spPr>
          <a:xfrm>
            <a:off x="7113737" y="5019675"/>
            <a:ext cx="4764259" cy="3206115"/>
          </a:xfrm>
          <a:prstGeom prst="rect">
            <a:avLst/>
          </a:prstGeom>
        </p:spPr>
        <p:txBody>
          <a:bodyPr lIns="0" tIns="0" rIns="0" bIns="0" rtlCol="0" anchor="t">
            <a:spAutoFit/>
          </a:bodyPr>
          <a:lstStyle/>
          <a:p>
            <a:pPr algn="ctr">
              <a:lnSpc>
                <a:spcPts val="6159"/>
              </a:lnSpc>
              <a:spcBef>
                <a:spcPct val="0"/>
              </a:spcBef>
            </a:pPr>
            <a:r>
              <a:rPr lang="en-US" sz="4399" u="sng">
                <a:solidFill>
                  <a:srgbClr val="465B1F"/>
                </a:solidFill>
                <a:latin typeface="Ofelia Display"/>
                <a:ea typeface="Ofelia Display"/>
                <a:cs typeface="Ofelia Display"/>
                <a:sym typeface="Ofelia Display"/>
              </a:rPr>
              <a:t>Graduates</a:t>
            </a:r>
          </a:p>
          <a:p>
            <a:pPr marL="734059" lvl="1" indent="-367030" algn="just">
              <a:lnSpc>
                <a:spcPts val="4759"/>
              </a:lnSpc>
              <a:buFont typeface="Arial"/>
              <a:buChar char="•"/>
            </a:pPr>
            <a:r>
              <a:rPr lang="en-US" sz="3399">
                <a:solidFill>
                  <a:srgbClr val="465B1F"/>
                </a:solidFill>
                <a:latin typeface="Ofelia Display"/>
                <a:ea typeface="Ofelia Display"/>
                <a:cs typeface="Ofelia Display"/>
                <a:sym typeface="Ofelia Display"/>
              </a:rPr>
              <a:t>Review</a:t>
            </a:r>
          </a:p>
          <a:p>
            <a:pPr marL="734059" lvl="1" indent="-367030" algn="just">
              <a:lnSpc>
                <a:spcPts val="4759"/>
              </a:lnSpc>
              <a:buFont typeface="Arial"/>
              <a:buChar char="•"/>
            </a:pPr>
            <a:r>
              <a:rPr lang="en-US" sz="3399">
                <a:solidFill>
                  <a:srgbClr val="465B1F"/>
                </a:solidFill>
                <a:latin typeface="Ofelia Display"/>
                <a:ea typeface="Ofelia Display"/>
                <a:cs typeface="Ofelia Display"/>
                <a:sym typeface="Ofelia Display"/>
              </a:rPr>
              <a:t>Publish </a:t>
            </a:r>
          </a:p>
          <a:p>
            <a:pPr marL="734059" lvl="1" indent="-367030" algn="just">
              <a:lnSpc>
                <a:spcPts val="4759"/>
              </a:lnSpc>
              <a:buFont typeface="Arial"/>
              <a:buChar char="•"/>
            </a:pPr>
            <a:r>
              <a:rPr lang="en-US" sz="3399">
                <a:solidFill>
                  <a:srgbClr val="465B1F"/>
                </a:solidFill>
                <a:latin typeface="Ofelia Display"/>
                <a:ea typeface="Ofelia Display"/>
                <a:cs typeface="Ofelia Display"/>
                <a:sym typeface="Ofelia Display"/>
              </a:rPr>
              <a:t>Attend grad-specific events, webinars</a:t>
            </a:r>
          </a:p>
        </p:txBody>
      </p:sp>
      <p:sp>
        <p:nvSpPr>
          <p:cNvPr id="26" name="Freeform 26"/>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6FAF0"/>
        </a:solidFill>
        <a:effectLst/>
      </p:bgPr>
    </p:bg>
    <p:spTree>
      <p:nvGrpSpPr>
        <p:cNvPr id="1" name=""/>
        <p:cNvGrpSpPr/>
        <p:nvPr/>
      </p:nvGrpSpPr>
      <p:grpSpPr>
        <a:xfrm>
          <a:off x="0" y="0"/>
          <a:ext cx="0" cy="0"/>
          <a:chOff x="0" y="0"/>
          <a:chExt cx="0" cy="0"/>
        </a:xfrm>
      </p:grpSpPr>
      <p:sp>
        <p:nvSpPr>
          <p:cNvPr id="2" name="Freeform 2"/>
          <p:cNvSpPr/>
          <p:nvPr/>
        </p:nvSpPr>
        <p:spPr>
          <a:xfrm>
            <a:off x="0" y="-1859"/>
            <a:ext cx="18288000" cy="3879932"/>
          </a:xfrm>
          <a:custGeom>
            <a:avLst/>
            <a:gdLst/>
            <a:ahLst/>
            <a:cxnLst/>
            <a:rect l="l" t="t" r="r" b="b"/>
            <a:pathLst>
              <a:path w="18288000" h="3879932">
                <a:moveTo>
                  <a:pt x="0" y="0"/>
                </a:moveTo>
                <a:lnTo>
                  <a:pt x="18288000" y="0"/>
                </a:lnTo>
                <a:lnTo>
                  <a:pt x="18288000" y="3879932"/>
                </a:lnTo>
                <a:lnTo>
                  <a:pt x="0" y="3879932"/>
                </a:lnTo>
                <a:lnTo>
                  <a:pt x="0" y="0"/>
                </a:lnTo>
                <a:close/>
              </a:path>
            </a:pathLst>
          </a:custGeom>
          <a:blipFill>
            <a:blip r:embed="rId3"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 name="AutoShape 3"/>
          <p:cNvSpPr/>
          <p:nvPr/>
        </p:nvSpPr>
        <p:spPr>
          <a:xfrm>
            <a:off x="1028700" y="9248775"/>
            <a:ext cx="16230600" cy="0"/>
          </a:xfrm>
          <a:prstGeom prst="line">
            <a:avLst/>
          </a:prstGeom>
          <a:ln w="19050" cap="flat">
            <a:solidFill>
              <a:srgbClr val="7BA037"/>
            </a:solidFill>
            <a:prstDash val="solid"/>
            <a:headEnd type="none" w="sm" len="sm"/>
            <a:tailEnd type="none" w="sm" len="sm"/>
          </a:ln>
        </p:spPr>
        <p:txBody>
          <a:bodyPr/>
          <a:lstStyle/>
          <a:p>
            <a:endParaRPr lang="en-US"/>
          </a:p>
        </p:txBody>
      </p:sp>
      <p:grpSp>
        <p:nvGrpSpPr>
          <p:cNvPr id="4" name="Group 4"/>
          <p:cNvGrpSpPr/>
          <p:nvPr/>
        </p:nvGrpSpPr>
        <p:grpSpPr>
          <a:xfrm>
            <a:off x="10693228" y="2481953"/>
            <a:ext cx="8525496" cy="8525496"/>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5B1F"/>
            </a:solidFill>
          </p:spPr>
          <p:txBody>
            <a:bodyPr/>
            <a:lstStyle/>
            <a:p>
              <a:endParaRPr lang="en-US"/>
            </a:p>
          </p:txBody>
        </p:sp>
        <p:sp>
          <p:nvSpPr>
            <p:cNvPr id="6" name="TextBox 6"/>
            <p:cNvSpPr txBox="1"/>
            <p:nvPr/>
          </p:nvSpPr>
          <p:spPr>
            <a:xfrm>
              <a:off x="76200" y="19050"/>
              <a:ext cx="660400" cy="717550"/>
            </a:xfrm>
            <a:prstGeom prst="rect">
              <a:avLst/>
            </a:prstGeom>
          </p:spPr>
          <p:txBody>
            <a:bodyPr lIns="31461" tIns="31461" rIns="31461" bIns="31461" rtlCol="0" anchor="ctr"/>
            <a:lstStyle/>
            <a:p>
              <a:pPr algn="ctr">
                <a:lnSpc>
                  <a:spcPts val="2660"/>
                </a:lnSpc>
              </a:pPr>
              <a:endParaRPr/>
            </a:p>
          </p:txBody>
        </p:sp>
      </p:grpSp>
      <p:grpSp>
        <p:nvGrpSpPr>
          <p:cNvPr id="7" name="Group 7"/>
          <p:cNvGrpSpPr/>
          <p:nvPr/>
        </p:nvGrpSpPr>
        <p:grpSpPr>
          <a:xfrm>
            <a:off x="11050196" y="2838922"/>
            <a:ext cx="7811559" cy="781155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AF0"/>
            </a:solidFill>
          </p:spPr>
          <p:txBody>
            <a:bodyPr/>
            <a:lstStyle/>
            <a:p>
              <a:endParaRPr lang="en-US"/>
            </a:p>
          </p:txBody>
        </p:sp>
        <p:sp>
          <p:nvSpPr>
            <p:cNvPr id="9" name="TextBox 9"/>
            <p:cNvSpPr txBox="1"/>
            <p:nvPr/>
          </p:nvSpPr>
          <p:spPr>
            <a:xfrm>
              <a:off x="76200" y="19050"/>
              <a:ext cx="660400" cy="717550"/>
            </a:xfrm>
            <a:prstGeom prst="rect">
              <a:avLst/>
            </a:prstGeom>
          </p:spPr>
          <p:txBody>
            <a:bodyPr lIns="31461" tIns="31461" rIns="31461" bIns="31461" rtlCol="0" anchor="ctr"/>
            <a:lstStyle/>
            <a:p>
              <a:pPr algn="ctr">
                <a:lnSpc>
                  <a:spcPts val="2660"/>
                </a:lnSpc>
              </a:pPr>
              <a:endParaRPr/>
            </a:p>
          </p:txBody>
        </p:sp>
      </p:grpSp>
      <p:grpSp>
        <p:nvGrpSpPr>
          <p:cNvPr id="10" name="Group 10"/>
          <p:cNvGrpSpPr/>
          <p:nvPr/>
        </p:nvGrpSpPr>
        <p:grpSpPr>
          <a:xfrm>
            <a:off x="11345943" y="3134683"/>
            <a:ext cx="7220065" cy="7220037"/>
            <a:chOff x="0" y="0"/>
            <a:chExt cx="6350000" cy="6349975"/>
          </a:xfrm>
        </p:grpSpPr>
        <p:sp>
          <p:nvSpPr>
            <p:cNvPr id="11" name="Freeform 11" descr="a person points to a poster at a conference"/>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12" name="TextBox 12"/>
          <p:cNvSpPr txBox="1"/>
          <p:nvPr/>
        </p:nvSpPr>
        <p:spPr>
          <a:xfrm>
            <a:off x="1028700" y="446699"/>
            <a:ext cx="10458152" cy="1250950"/>
          </a:xfrm>
          <a:prstGeom prst="rect">
            <a:avLst/>
          </a:prstGeom>
        </p:spPr>
        <p:txBody>
          <a:bodyPr lIns="0" tIns="0" rIns="0" bIns="0" rtlCol="0" anchor="t">
            <a:spAutoFit/>
          </a:bodyPr>
          <a:lstStyle/>
          <a:p>
            <a:pPr algn="l">
              <a:lnSpc>
                <a:spcPts val="9200"/>
              </a:lnSpc>
            </a:pPr>
            <a:r>
              <a:rPr lang="en-US" sz="8000" b="1">
                <a:solidFill>
                  <a:srgbClr val="465B1F"/>
                </a:solidFill>
                <a:latin typeface="Ofelia Display Ultra-Bold"/>
                <a:ea typeface="Ofelia Display Ultra-Bold"/>
                <a:cs typeface="Ofelia Display Ultra-Bold"/>
                <a:sym typeface="Ofelia Display Ultra-Bold"/>
              </a:rPr>
              <a:t>Present your research</a:t>
            </a:r>
          </a:p>
        </p:txBody>
      </p:sp>
      <p:sp>
        <p:nvSpPr>
          <p:cNvPr id="13" name="TextBox 13"/>
          <p:cNvSpPr txBox="1"/>
          <p:nvPr/>
        </p:nvSpPr>
        <p:spPr>
          <a:xfrm>
            <a:off x="1028700" y="1814282"/>
            <a:ext cx="14783927" cy="792824"/>
          </a:xfrm>
          <a:prstGeom prst="rect">
            <a:avLst/>
          </a:prstGeom>
        </p:spPr>
        <p:txBody>
          <a:bodyPr lIns="0" tIns="0" rIns="0" bIns="0" rtlCol="0" anchor="t">
            <a:spAutoFit/>
          </a:bodyPr>
          <a:lstStyle/>
          <a:p>
            <a:pPr marL="0" lvl="0" indent="0" algn="l">
              <a:lnSpc>
                <a:spcPts val="6170"/>
              </a:lnSpc>
              <a:spcBef>
                <a:spcPct val="0"/>
              </a:spcBef>
            </a:pPr>
            <a:r>
              <a:rPr lang="en-US" sz="4407" b="1">
                <a:solidFill>
                  <a:srgbClr val="465B1F"/>
                </a:solidFill>
                <a:latin typeface="Ofelia Display Bold"/>
                <a:ea typeface="Ofelia Display Bold"/>
                <a:cs typeface="Ofelia Display Bold"/>
                <a:sym typeface="Ofelia Display Bold"/>
              </a:rPr>
              <a:t>Sharing your findings</a:t>
            </a:r>
          </a:p>
        </p:txBody>
      </p:sp>
      <p:sp>
        <p:nvSpPr>
          <p:cNvPr id="14" name="TextBox 14"/>
          <p:cNvSpPr txBox="1"/>
          <p:nvPr/>
        </p:nvSpPr>
        <p:spPr>
          <a:xfrm>
            <a:off x="1017150" y="3399062"/>
            <a:ext cx="10328793" cy="5200604"/>
          </a:xfrm>
          <a:prstGeom prst="rect">
            <a:avLst/>
          </a:prstGeom>
        </p:spPr>
        <p:txBody>
          <a:bodyPr lIns="0" tIns="0" rIns="0" bIns="0" rtlCol="0" anchor="t">
            <a:spAutoFit/>
          </a:bodyPr>
          <a:lstStyle/>
          <a:p>
            <a:pPr algn="l">
              <a:lnSpc>
                <a:spcPts val="5148"/>
              </a:lnSpc>
            </a:pPr>
            <a:r>
              <a:rPr lang="en-US" sz="4476">
                <a:solidFill>
                  <a:srgbClr val="465B1F"/>
                </a:solidFill>
                <a:latin typeface="Verdana Pro"/>
                <a:ea typeface="Verdana Pro"/>
                <a:cs typeface="Verdana Pro"/>
                <a:sym typeface="Verdana Pro"/>
              </a:rPr>
              <a:t>Researching, organizing, and writing articles for publication can be stressful. We want to help.</a:t>
            </a:r>
          </a:p>
          <a:p>
            <a:pPr algn="l">
              <a:lnSpc>
                <a:spcPts val="5148"/>
              </a:lnSpc>
            </a:pPr>
            <a:endParaRPr lang="en-US" sz="4476">
              <a:solidFill>
                <a:srgbClr val="465B1F"/>
              </a:solidFill>
              <a:latin typeface="Verdana Pro"/>
              <a:ea typeface="Verdana Pro"/>
              <a:cs typeface="Verdana Pro"/>
              <a:sym typeface="Verdana Pro"/>
            </a:endParaRPr>
          </a:p>
          <a:p>
            <a:pPr marL="966486" lvl="1" indent="-483243" algn="l">
              <a:lnSpc>
                <a:spcPts val="5148"/>
              </a:lnSpc>
              <a:buFont typeface="Arial"/>
              <a:buChar char="•"/>
            </a:pPr>
            <a:r>
              <a:rPr lang="en-US" sz="4476">
                <a:solidFill>
                  <a:srgbClr val="465B1F"/>
                </a:solidFill>
                <a:latin typeface="Verdana Pro"/>
                <a:ea typeface="Verdana Pro"/>
                <a:cs typeface="Verdana Pro"/>
                <a:sym typeface="Verdana Pro"/>
              </a:rPr>
              <a:t>Publication discounts</a:t>
            </a:r>
          </a:p>
          <a:p>
            <a:pPr marL="966486" lvl="1" indent="-483243" algn="l">
              <a:lnSpc>
                <a:spcPts val="5148"/>
              </a:lnSpc>
              <a:buFont typeface="Arial"/>
              <a:buChar char="•"/>
            </a:pPr>
            <a:r>
              <a:rPr lang="en-US" sz="4476">
                <a:solidFill>
                  <a:srgbClr val="465B1F"/>
                </a:solidFill>
                <a:latin typeface="Verdana Pro"/>
                <a:ea typeface="Verdana Pro"/>
                <a:cs typeface="Verdana Pro"/>
                <a:sym typeface="Verdana Pro"/>
              </a:rPr>
              <a:t>Mentorship</a:t>
            </a:r>
          </a:p>
          <a:p>
            <a:pPr marL="966486" lvl="1" indent="-483243" algn="l">
              <a:lnSpc>
                <a:spcPts val="5148"/>
              </a:lnSpc>
              <a:buFont typeface="Arial"/>
              <a:buChar char="•"/>
            </a:pPr>
            <a:r>
              <a:rPr lang="en-US" sz="4476">
                <a:solidFill>
                  <a:srgbClr val="465B1F"/>
                </a:solidFill>
                <a:latin typeface="Verdana Pro"/>
                <a:ea typeface="Verdana Pro"/>
                <a:cs typeface="Verdana Pro"/>
                <a:sym typeface="Verdana Pro"/>
              </a:rPr>
              <a:t>Annual Meeting, where all abstracts are accepted</a:t>
            </a:r>
          </a:p>
        </p:txBody>
      </p:sp>
      <p:sp>
        <p:nvSpPr>
          <p:cNvPr id="15" name="Freeform 15"/>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6FAF0"/>
        </a:solidFill>
        <a:effectLst/>
      </p:bgPr>
    </p:bg>
    <p:spTree>
      <p:nvGrpSpPr>
        <p:cNvPr id="1" name=""/>
        <p:cNvGrpSpPr/>
        <p:nvPr/>
      </p:nvGrpSpPr>
      <p:grpSpPr>
        <a:xfrm>
          <a:off x="0" y="0"/>
          <a:ext cx="0" cy="0"/>
          <a:chOff x="0" y="0"/>
          <a:chExt cx="0" cy="0"/>
        </a:xfrm>
      </p:grpSpPr>
      <p:sp>
        <p:nvSpPr>
          <p:cNvPr id="2" name="Freeform 2"/>
          <p:cNvSpPr/>
          <p:nvPr/>
        </p:nvSpPr>
        <p:spPr>
          <a:xfrm>
            <a:off x="0" y="-1859"/>
            <a:ext cx="18288000" cy="3879932"/>
          </a:xfrm>
          <a:custGeom>
            <a:avLst/>
            <a:gdLst/>
            <a:ahLst/>
            <a:cxnLst/>
            <a:rect l="l" t="t" r="r" b="b"/>
            <a:pathLst>
              <a:path w="18288000" h="3879932">
                <a:moveTo>
                  <a:pt x="0" y="0"/>
                </a:moveTo>
                <a:lnTo>
                  <a:pt x="18288000" y="0"/>
                </a:lnTo>
                <a:lnTo>
                  <a:pt x="18288000" y="3879932"/>
                </a:lnTo>
                <a:lnTo>
                  <a:pt x="0" y="3879932"/>
                </a:lnTo>
                <a:lnTo>
                  <a:pt x="0" y="0"/>
                </a:lnTo>
                <a:close/>
              </a:path>
            </a:pathLst>
          </a:custGeom>
          <a:blipFill>
            <a:blip r:embed="rId3"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 name="AutoShape 3"/>
          <p:cNvSpPr/>
          <p:nvPr/>
        </p:nvSpPr>
        <p:spPr>
          <a:xfrm>
            <a:off x="1028700" y="9248775"/>
            <a:ext cx="16230600" cy="0"/>
          </a:xfrm>
          <a:prstGeom prst="line">
            <a:avLst/>
          </a:prstGeom>
          <a:ln w="19050" cap="flat">
            <a:solidFill>
              <a:srgbClr val="7BA037"/>
            </a:solidFill>
            <a:prstDash val="solid"/>
            <a:headEnd type="none" w="sm" len="sm"/>
            <a:tailEnd type="none" w="sm" len="sm"/>
          </a:ln>
        </p:spPr>
        <p:txBody>
          <a:bodyPr/>
          <a:lstStyle/>
          <a:p>
            <a:endParaRPr lang="en-US"/>
          </a:p>
        </p:txBody>
      </p:sp>
      <p:grpSp>
        <p:nvGrpSpPr>
          <p:cNvPr id="4" name="Group 4"/>
          <p:cNvGrpSpPr/>
          <p:nvPr/>
        </p:nvGrpSpPr>
        <p:grpSpPr>
          <a:xfrm>
            <a:off x="10693228" y="2481953"/>
            <a:ext cx="8525496" cy="8525496"/>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5B1F"/>
            </a:solidFill>
          </p:spPr>
          <p:txBody>
            <a:bodyPr/>
            <a:lstStyle/>
            <a:p>
              <a:endParaRPr lang="en-US"/>
            </a:p>
          </p:txBody>
        </p:sp>
        <p:sp>
          <p:nvSpPr>
            <p:cNvPr id="6" name="TextBox 6"/>
            <p:cNvSpPr txBox="1"/>
            <p:nvPr/>
          </p:nvSpPr>
          <p:spPr>
            <a:xfrm>
              <a:off x="76200" y="19050"/>
              <a:ext cx="660400" cy="717550"/>
            </a:xfrm>
            <a:prstGeom prst="rect">
              <a:avLst/>
            </a:prstGeom>
          </p:spPr>
          <p:txBody>
            <a:bodyPr lIns="31461" tIns="31461" rIns="31461" bIns="31461" rtlCol="0" anchor="ctr"/>
            <a:lstStyle/>
            <a:p>
              <a:pPr algn="ctr">
                <a:lnSpc>
                  <a:spcPts val="2660"/>
                </a:lnSpc>
              </a:pPr>
              <a:endParaRPr/>
            </a:p>
          </p:txBody>
        </p:sp>
      </p:grpSp>
      <p:grpSp>
        <p:nvGrpSpPr>
          <p:cNvPr id="7" name="Group 7"/>
          <p:cNvGrpSpPr/>
          <p:nvPr/>
        </p:nvGrpSpPr>
        <p:grpSpPr>
          <a:xfrm>
            <a:off x="11050196" y="2838922"/>
            <a:ext cx="7811559" cy="781155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AF0"/>
            </a:solidFill>
          </p:spPr>
          <p:txBody>
            <a:bodyPr/>
            <a:lstStyle/>
            <a:p>
              <a:endParaRPr lang="en-US"/>
            </a:p>
          </p:txBody>
        </p:sp>
        <p:sp>
          <p:nvSpPr>
            <p:cNvPr id="9" name="TextBox 9"/>
            <p:cNvSpPr txBox="1"/>
            <p:nvPr/>
          </p:nvSpPr>
          <p:spPr>
            <a:xfrm>
              <a:off x="76200" y="19050"/>
              <a:ext cx="660400" cy="717550"/>
            </a:xfrm>
            <a:prstGeom prst="rect">
              <a:avLst/>
            </a:prstGeom>
          </p:spPr>
          <p:txBody>
            <a:bodyPr lIns="31461" tIns="31461" rIns="31461" bIns="31461" rtlCol="0" anchor="ctr"/>
            <a:lstStyle/>
            <a:p>
              <a:pPr algn="ctr">
                <a:lnSpc>
                  <a:spcPts val="2660"/>
                </a:lnSpc>
              </a:pPr>
              <a:endParaRPr/>
            </a:p>
          </p:txBody>
        </p:sp>
      </p:grpSp>
      <p:grpSp>
        <p:nvGrpSpPr>
          <p:cNvPr id="10" name="Group 10"/>
          <p:cNvGrpSpPr/>
          <p:nvPr/>
        </p:nvGrpSpPr>
        <p:grpSpPr>
          <a:xfrm>
            <a:off x="11345943" y="3134683"/>
            <a:ext cx="7220065" cy="7220037"/>
            <a:chOff x="0" y="0"/>
            <a:chExt cx="6350000" cy="6349975"/>
          </a:xfrm>
        </p:grpSpPr>
        <p:sp>
          <p:nvSpPr>
            <p:cNvPr id="11" name="Freeform 11"/>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12" name="TextBox 12"/>
          <p:cNvSpPr txBox="1"/>
          <p:nvPr/>
        </p:nvSpPr>
        <p:spPr>
          <a:xfrm>
            <a:off x="1030607" y="446699"/>
            <a:ext cx="13981361" cy="1250950"/>
          </a:xfrm>
          <a:prstGeom prst="rect">
            <a:avLst/>
          </a:prstGeom>
        </p:spPr>
        <p:txBody>
          <a:bodyPr lIns="0" tIns="0" rIns="0" bIns="0" rtlCol="0" anchor="t">
            <a:spAutoFit/>
          </a:bodyPr>
          <a:lstStyle/>
          <a:p>
            <a:pPr algn="l">
              <a:lnSpc>
                <a:spcPts val="9200"/>
              </a:lnSpc>
            </a:pPr>
            <a:r>
              <a:rPr lang="en-US" sz="8000" b="1">
                <a:solidFill>
                  <a:srgbClr val="465B1F"/>
                </a:solidFill>
                <a:latin typeface="Ofelia Display Ultra-Bold"/>
                <a:ea typeface="Ofelia Display Ultra-Bold"/>
                <a:cs typeface="Ofelia Display Ultra-Bold"/>
                <a:sym typeface="Ofelia Display Ultra-Bold"/>
              </a:rPr>
              <a:t>Communicate with the public</a:t>
            </a:r>
          </a:p>
        </p:txBody>
      </p:sp>
      <p:sp>
        <p:nvSpPr>
          <p:cNvPr id="13" name="TextBox 13"/>
          <p:cNvSpPr txBox="1"/>
          <p:nvPr/>
        </p:nvSpPr>
        <p:spPr>
          <a:xfrm>
            <a:off x="1030607" y="1814282"/>
            <a:ext cx="14783927" cy="792824"/>
          </a:xfrm>
          <a:prstGeom prst="rect">
            <a:avLst/>
          </a:prstGeom>
        </p:spPr>
        <p:txBody>
          <a:bodyPr lIns="0" tIns="0" rIns="0" bIns="0" rtlCol="0" anchor="t">
            <a:spAutoFit/>
          </a:bodyPr>
          <a:lstStyle/>
          <a:p>
            <a:pPr marL="0" lvl="0" indent="0" algn="l">
              <a:lnSpc>
                <a:spcPts val="6170"/>
              </a:lnSpc>
              <a:spcBef>
                <a:spcPct val="0"/>
              </a:spcBef>
            </a:pPr>
            <a:r>
              <a:rPr lang="en-US" sz="4407" b="1">
                <a:solidFill>
                  <a:srgbClr val="465B1F"/>
                </a:solidFill>
                <a:latin typeface="Ofelia Display Bold"/>
                <a:ea typeface="Ofelia Display Bold"/>
                <a:cs typeface="Ofelia Display Bold"/>
                <a:sym typeface="Ofelia Display Bold"/>
              </a:rPr>
              <a:t>Raise your science communication game</a:t>
            </a:r>
          </a:p>
        </p:txBody>
      </p:sp>
      <p:sp>
        <p:nvSpPr>
          <p:cNvPr id="14" name="TextBox 14"/>
          <p:cNvSpPr txBox="1"/>
          <p:nvPr/>
        </p:nvSpPr>
        <p:spPr>
          <a:xfrm>
            <a:off x="1028700" y="3641152"/>
            <a:ext cx="8411044" cy="3103549"/>
          </a:xfrm>
          <a:prstGeom prst="rect">
            <a:avLst/>
          </a:prstGeom>
        </p:spPr>
        <p:txBody>
          <a:bodyPr lIns="0" tIns="0" rIns="0" bIns="0" rtlCol="0" anchor="t">
            <a:spAutoFit/>
          </a:bodyPr>
          <a:lstStyle/>
          <a:p>
            <a:pPr algn="l">
              <a:lnSpc>
                <a:spcPts val="4885"/>
              </a:lnSpc>
            </a:pPr>
            <a:r>
              <a:rPr lang="en-US" sz="4247">
                <a:solidFill>
                  <a:srgbClr val="465B1F"/>
                </a:solidFill>
                <a:latin typeface="Verdana Pro"/>
                <a:ea typeface="Verdana Pro"/>
                <a:cs typeface="Verdana Pro"/>
                <a:sym typeface="Verdana Pro"/>
              </a:rPr>
              <a:t>Hone your skills at:</a:t>
            </a:r>
          </a:p>
          <a:p>
            <a:pPr algn="l">
              <a:lnSpc>
                <a:spcPts val="4885"/>
              </a:lnSpc>
            </a:pPr>
            <a:endParaRPr lang="en-US" sz="4247">
              <a:solidFill>
                <a:srgbClr val="465B1F"/>
              </a:solidFill>
              <a:latin typeface="Verdana Pro"/>
              <a:ea typeface="Verdana Pro"/>
              <a:cs typeface="Verdana Pro"/>
              <a:sym typeface="Verdana Pro"/>
            </a:endParaRPr>
          </a:p>
          <a:p>
            <a:pPr marL="917124" lvl="1" indent="-458562" algn="l">
              <a:lnSpc>
                <a:spcPts val="4885"/>
              </a:lnSpc>
              <a:buFont typeface="Arial"/>
              <a:buChar char="•"/>
            </a:pPr>
            <a:r>
              <a:rPr lang="en-US" sz="4247">
                <a:solidFill>
                  <a:srgbClr val="465B1F"/>
                </a:solidFill>
                <a:latin typeface="Verdana Pro"/>
                <a:ea typeface="Verdana Pro"/>
                <a:cs typeface="Verdana Pro"/>
                <a:sym typeface="Verdana Pro"/>
              </a:rPr>
              <a:t>Annual Meeting</a:t>
            </a:r>
          </a:p>
          <a:p>
            <a:pPr marL="917124" lvl="1" indent="-458562" algn="l">
              <a:lnSpc>
                <a:spcPts val="4885"/>
              </a:lnSpc>
              <a:buFont typeface="Arial"/>
              <a:buChar char="•"/>
            </a:pPr>
            <a:r>
              <a:rPr lang="en-US" sz="4247">
                <a:solidFill>
                  <a:srgbClr val="465B1F"/>
                </a:solidFill>
                <a:latin typeface="Verdana Pro"/>
                <a:ea typeface="Verdana Pro"/>
                <a:cs typeface="Verdana Pro"/>
                <a:sym typeface="Verdana Pro"/>
              </a:rPr>
              <a:t>Congressional Visits Day</a:t>
            </a:r>
          </a:p>
          <a:p>
            <a:pPr marL="917124" lvl="1" indent="-458562" algn="l">
              <a:lnSpc>
                <a:spcPts val="4885"/>
              </a:lnSpc>
              <a:buFont typeface="Arial"/>
              <a:buChar char="•"/>
            </a:pPr>
            <a:r>
              <a:rPr lang="en-US" sz="4247">
                <a:solidFill>
                  <a:srgbClr val="465B1F"/>
                </a:solidFill>
                <a:latin typeface="Verdana Pro"/>
                <a:ea typeface="Verdana Pro"/>
                <a:cs typeface="Verdana Pro"/>
                <a:sym typeface="Verdana Pro"/>
              </a:rPr>
              <a:t>Student group meetings</a:t>
            </a:r>
          </a:p>
        </p:txBody>
      </p:sp>
      <p:sp>
        <p:nvSpPr>
          <p:cNvPr id="15" name="Freeform 15"/>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6FAF0"/>
        </a:solidFill>
        <a:effectLst/>
      </p:bgPr>
    </p:bg>
    <p:spTree>
      <p:nvGrpSpPr>
        <p:cNvPr id="1" name=""/>
        <p:cNvGrpSpPr/>
        <p:nvPr/>
      </p:nvGrpSpPr>
      <p:grpSpPr>
        <a:xfrm>
          <a:off x="0" y="0"/>
          <a:ext cx="0" cy="0"/>
          <a:chOff x="0" y="0"/>
          <a:chExt cx="0" cy="0"/>
        </a:xfrm>
      </p:grpSpPr>
      <p:sp>
        <p:nvSpPr>
          <p:cNvPr id="2" name="Freeform 2"/>
          <p:cNvSpPr/>
          <p:nvPr/>
        </p:nvSpPr>
        <p:spPr>
          <a:xfrm>
            <a:off x="-9525" y="0"/>
            <a:ext cx="18288000" cy="3879932"/>
          </a:xfrm>
          <a:custGeom>
            <a:avLst/>
            <a:gdLst/>
            <a:ahLst/>
            <a:cxnLst/>
            <a:rect l="l" t="t" r="r" b="b"/>
            <a:pathLst>
              <a:path w="18288000" h="3879932">
                <a:moveTo>
                  <a:pt x="0" y="0"/>
                </a:moveTo>
                <a:lnTo>
                  <a:pt x="18288000" y="0"/>
                </a:lnTo>
                <a:lnTo>
                  <a:pt x="18288000" y="3879932"/>
                </a:lnTo>
                <a:lnTo>
                  <a:pt x="0" y="3879932"/>
                </a:lnTo>
                <a:lnTo>
                  <a:pt x="0" y="0"/>
                </a:lnTo>
                <a:close/>
              </a:path>
            </a:pathLst>
          </a:custGeom>
          <a:blipFill>
            <a:blip r:embed="rId3"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a:off x="10475454" y="-709401"/>
            <a:ext cx="8627720" cy="862772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5B1F"/>
            </a:solidFill>
          </p:spPr>
          <p:txBody>
            <a:bodyPr/>
            <a:lstStyle/>
            <a:p>
              <a:endParaRPr lang="en-US"/>
            </a:p>
          </p:txBody>
        </p:sp>
        <p:sp>
          <p:nvSpPr>
            <p:cNvPr id="5" name="TextBox 5"/>
            <p:cNvSpPr txBox="1"/>
            <p:nvPr/>
          </p:nvSpPr>
          <p:spPr>
            <a:xfrm>
              <a:off x="76200" y="19050"/>
              <a:ext cx="660400" cy="717550"/>
            </a:xfrm>
            <a:prstGeom prst="rect">
              <a:avLst/>
            </a:prstGeom>
          </p:spPr>
          <p:txBody>
            <a:bodyPr lIns="31838" tIns="31838" rIns="31838" bIns="31838" rtlCol="0" anchor="ctr"/>
            <a:lstStyle/>
            <a:p>
              <a:pPr algn="ctr">
                <a:lnSpc>
                  <a:spcPts val="2660"/>
                </a:lnSpc>
              </a:pPr>
              <a:endParaRPr/>
            </a:p>
          </p:txBody>
        </p:sp>
      </p:grpSp>
      <p:grpSp>
        <p:nvGrpSpPr>
          <p:cNvPr id="6" name="Group 6"/>
          <p:cNvGrpSpPr/>
          <p:nvPr/>
        </p:nvGrpSpPr>
        <p:grpSpPr>
          <a:xfrm>
            <a:off x="10836703" y="-348153"/>
            <a:ext cx="7905223" cy="790522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AF0"/>
            </a:solidFill>
          </p:spPr>
          <p:txBody>
            <a:bodyPr/>
            <a:lstStyle/>
            <a:p>
              <a:endParaRPr lang="en-US"/>
            </a:p>
          </p:txBody>
        </p:sp>
        <p:sp>
          <p:nvSpPr>
            <p:cNvPr id="8" name="TextBox 8"/>
            <p:cNvSpPr txBox="1"/>
            <p:nvPr/>
          </p:nvSpPr>
          <p:spPr>
            <a:xfrm>
              <a:off x="76200" y="19050"/>
              <a:ext cx="660400" cy="717550"/>
            </a:xfrm>
            <a:prstGeom prst="rect">
              <a:avLst/>
            </a:prstGeom>
          </p:spPr>
          <p:txBody>
            <a:bodyPr lIns="31838" tIns="31838" rIns="31838" bIns="31838" rtlCol="0" anchor="ctr"/>
            <a:lstStyle/>
            <a:p>
              <a:pPr algn="ctr">
                <a:lnSpc>
                  <a:spcPts val="2660"/>
                </a:lnSpc>
              </a:pPr>
              <a:endParaRPr/>
            </a:p>
          </p:txBody>
        </p:sp>
      </p:grpSp>
      <p:grpSp>
        <p:nvGrpSpPr>
          <p:cNvPr id="9" name="Group 9"/>
          <p:cNvGrpSpPr/>
          <p:nvPr/>
        </p:nvGrpSpPr>
        <p:grpSpPr>
          <a:xfrm>
            <a:off x="11135996" y="-48845"/>
            <a:ext cx="7306637" cy="7306608"/>
            <a:chOff x="0" y="0"/>
            <a:chExt cx="6350000" cy="6349975"/>
          </a:xfrm>
        </p:grpSpPr>
        <p:sp>
          <p:nvSpPr>
            <p:cNvPr id="10" name="Freeform 10"/>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a:p>
          </p:txBody>
        </p:sp>
      </p:grpSp>
      <p:sp>
        <p:nvSpPr>
          <p:cNvPr id="11" name="AutoShape 11"/>
          <p:cNvSpPr/>
          <p:nvPr/>
        </p:nvSpPr>
        <p:spPr>
          <a:xfrm>
            <a:off x="1028700" y="9248775"/>
            <a:ext cx="16230600" cy="0"/>
          </a:xfrm>
          <a:prstGeom prst="line">
            <a:avLst/>
          </a:prstGeom>
          <a:ln w="19050" cap="flat">
            <a:solidFill>
              <a:srgbClr val="7BA037"/>
            </a:solidFill>
            <a:prstDash val="solid"/>
            <a:headEnd type="none" w="sm" len="sm"/>
            <a:tailEnd type="none" w="sm" len="sm"/>
          </a:ln>
        </p:spPr>
        <p:txBody>
          <a:bodyPr/>
          <a:lstStyle/>
          <a:p>
            <a:endParaRPr lang="en-US"/>
          </a:p>
        </p:txBody>
      </p:sp>
      <p:sp>
        <p:nvSpPr>
          <p:cNvPr id="12" name="Freeform 12"/>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13" name="Group 13"/>
          <p:cNvGrpSpPr/>
          <p:nvPr/>
        </p:nvGrpSpPr>
        <p:grpSpPr>
          <a:xfrm>
            <a:off x="8771469" y="5627279"/>
            <a:ext cx="4130468" cy="4130468"/>
            <a:chOff x="0" y="0"/>
            <a:chExt cx="812800" cy="812800"/>
          </a:xfrm>
        </p:grpSpPr>
        <p:sp>
          <p:nvSpPr>
            <p:cNvPr id="14" name="Freeform 14"/>
            <p:cNvSpPr/>
            <p:nvPr/>
          </p:nvSpPr>
          <p:spPr>
            <a:xfrm>
              <a:off x="0" y="0"/>
              <a:ext cx="812800" cy="812800"/>
            </a:xfrm>
            <a:custGeom>
              <a:avLst/>
              <a:gdLst/>
              <a:ahLst/>
              <a:cxnLst/>
              <a:rect l="l" t="t" r="r" b="b"/>
              <a:pathLst>
                <a:path w="812800" h="812800">
                  <a:moveTo>
                    <a:pt x="43110" y="0"/>
                  </a:moveTo>
                  <a:lnTo>
                    <a:pt x="769690" y="0"/>
                  </a:lnTo>
                  <a:cubicBezTo>
                    <a:pt x="781124" y="0"/>
                    <a:pt x="792089" y="4542"/>
                    <a:pt x="800173" y="12627"/>
                  </a:cubicBezTo>
                  <a:cubicBezTo>
                    <a:pt x="808258" y="20711"/>
                    <a:pt x="812800" y="31676"/>
                    <a:pt x="812800" y="43110"/>
                  </a:cubicBezTo>
                  <a:lnTo>
                    <a:pt x="812800" y="769690"/>
                  </a:lnTo>
                  <a:cubicBezTo>
                    <a:pt x="812800" y="781124"/>
                    <a:pt x="808258" y="792089"/>
                    <a:pt x="800173" y="800173"/>
                  </a:cubicBezTo>
                  <a:cubicBezTo>
                    <a:pt x="792089" y="808258"/>
                    <a:pt x="781124" y="812800"/>
                    <a:pt x="769690" y="812800"/>
                  </a:cubicBezTo>
                  <a:lnTo>
                    <a:pt x="43110" y="812800"/>
                  </a:lnTo>
                  <a:cubicBezTo>
                    <a:pt x="31676" y="812800"/>
                    <a:pt x="20711" y="808258"/>
                    <a:pt x="12627" y="800173"/>
                  </a:cubicBezTo>
                  <a:cubicBezTo>
                    <a:pt x="4542" y="792089"/>
                    <a:pt x="0" y="781124"/>
                    <a:pt x="0" y="769690"/>
                  </a:cubicBezTo>
                  <a:lnTo>
                    <a:pt x="0" y="43110"/>
                  </a:lnTo>
                  <a:cubicBezTo>
                    <a:pt x="0" y="31676"/>
                    <a:pt x="4542" y="20711"/>
                    <a:pt x="12627" y="12627"/>
                  </a:cubicBezTo>
                  <a:cubicBezTo>
                    <a:pt x="20711" y="4542"/>
                    <a:pt x="31676" y="0"/>
                    <a:pt x="43110" y="0"/>
                  </a:cubicBez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15" name="TextBox 15"/>
          <p:cNvSpPr txBox="1"/>
          <p:nvPr/>
        </p:nvSpPr>
        <p:spPr>
          <a:xfrm>
            <a:off x="1030607" y="446699"/>
            <a:ext cx="7673429" cy="1250950"/>
          </a:xfrm>
          <a:prstGeom prst="rect">
            <a:avLst/>
          </a:prstGeom>
        </p:spPr>
        <p:txBody>
          <a:bodyPr lIns="0" tIns="0" rIns="0" bIns="0" rtlCol="0" anchor="t">
            <a:spAutoFit/>
          </a:bodyPr>
          <a:lstStyle/>
          <a:p>
            <a:pPr algn="l">
              <a:lnSpc>
                <a:spcPts val="9200"/>
              </a:lnSpc>
            </a:pPr>
            <a:r>
              <a:rPr lang="en-US" sz="8000" b="1">
                <a:solidFill>
                  <a:srgbClr val="465B1F"/>
                </a:solidFill>
                <a:latin typeface="Ofelia Display Ultra-Bold"/>
                <a:ea typeface="Ofelia Display Ultra-Bold"/>
                <a:cs typeface="Ofelia Display Ultra-Bold"/>
                <a:sym typeface="Ofelia Display Ultra-Bold"/>
              </a:rPr>
              <a:t>Find internships</a:t>
            </a:r>
          </a:p>
        </p:txBody>
      </p:sp>
      <p:sp>
        <p:nvSpPr>
          <p:cNvPr id="16" name="TextBox 16"/>
          <p:cNvSpPr txBox="1"/>
          <p:nvPr/>
        </p:nvSpPr>
        <p:spPr>
          <a:xfrm>
            <a:off x="1032514" y="1728211"/>
            <a:ext cx="14783927" cy="792858"/>
          </a:xfrm>
          <a:prstGeom prst="rect">
            <a:avLst/>
          </a:prstGeom>
        </p:spPr>
        <p:txBody>
          <a:bodyPr lIns="0" tIns="0" rIns="0" bIns="0" rtlCol="0" anchor="t">
            <a:spAutoFit/>
          </a:bodyPr>
          <a:lstStyle/>
          <a:p>
            <a:pPr marL="0" lvl="0" indent="0" algn="l">
              <a:lnSpc>
                <a:spcPts val="6170"/>
              </a:lnSpc>
              <a:spcBef>
                <a:spcPct val="0"/>
              </a:spcBef>
            </a:pPr>
            <a:r>
              <a:rPr lang="en-US" sz="4407" b="1">
                <a:solidFill>
                  <a:srgbClr val="465B1F"/>
                </a:solidFill>
                <a:latin typeface="Ofelia Display Bold"/>
                <a:ea typeface="Ofelia Display Bold"/>
                <a:cs typeface="Ofelia Display Bold"/>
                <a:sym typeface="Ofelia Display Bold"/>
              </a:rPr>
              <a:t>Use our career center</a:t>
            </a:r>
          </a:p>
        </p:txBody>
      </p:sp>
      <p:sp>
        <p:nvSpPr>
          <p:cNvPr id="17" name="TextBox 17"/>
          <p:cNvSpPr txBox="1"/>
          <p:nvPr/>
        </p:nvSpPr>
        <p:spPr>
          <a:xfrm>
            <a:off x="1028700" y="3165990"/>
            <a:ext cx="8115300" cy="3974070"/>
          </a:xfrm>
          <a:prstGeom prst="rect">
            <a:avLst/>
          </a:prstGeom>
        </p:spPr>
        <p:txBody>
          <a:bodyPr lIns="0" tIns="0" rIns="0" bIns="0" rtlCol="0" anchor="t">
            <a:spAutoFit/>
          </a:bodyPr>
          <a:lstStyle/>
          <a:p>
            <a:pPr algn="l">
              <a:lnSpc>
                <a:spcPts val="5241"/>
              </a:lnSpc>
            </a:pPr>
            <a:r>
              <a:rPr lang="en-US" sz="4557">
                <a:solidFill>
                  <a:srgbClr val="465B1F"/>
                </a:solidFill>
                <a:latin typeface="Verdana Pro"/>
                <a:ea typeface="Verdana Pro"/>
                <a:cs typeface="Verdana Pro"/>
                <a:sym typeface="Verdana Pro"/>
              </a:rPr>
              <a:t>Looking for an internship, post-graduate opportunity or a job?</a:t>
            </a:r>
          </a:p>
          <a:p>
            <a:pPr algn="l">
              <a:lnSpc>
                <a:spcPts val="5241"/>
              </a:lnSpc>
            </a:pPr>
            <a:endParaRPr lang="en-US" sz="4557">
              <a:solidFill>
                <a:srgbClr val="465B1F"/>
              </a:solidFill>
              <a:latin typeface="Verdana Pro"/>
              <a:ea typeface="Verdana Pro"/>
              <a:cs typeface="Verdana Pro"/>
              <a:sym typeface="Verdana Pro"/>
            </a:endParaRPr>
          </a:p>
          <a:p>
            <a:pPr algn="l">
              <a:lnSpc>
                <a:spcPts val="5241"/>
              </a:lnSpc>
            </a:pPr>
            <a:r>
              <a:rPr lang="en-US" sz="4557">
                <a:solidFill>
                  <a:srgbClr val="465B1F"/>
                </a:solidFill>
                <a:latin typeface="Verdana Pro"/>
                <a:ea typeface="Verdana Pro"/>
                <a:cs typeface="Verdana Pro"/>
                <a:sym typeface="Verdana Pro"/>
              </a:rPr>
              <a:t>Search our career center for openings.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6FAF0"/>
        </a:solidFill>
        <a:effectLst/>
      </p:bgPr>
    </p:bg>
    <p:spTree>
      <p:nvGrpSpPr>
        <p:cNvPr id="1" name=""/>
        <p:cNvGrpSpPr/>
        <p:nvPr/>
      </p:nvGrpSpPr>
      <p:grpSpPr>
        <a:xfrm>
          <a:off x="0" y="0"/>
          <a:ext cx="0" cy="0"/>
          <a:chOff x="0" y="0"/>
          <a:chExt cx="0" cy="0"/>
        </a:xfrm>
      </p:grpSpPr>
      <p:sp>
        <p:nvSpPr>
          <p:cNvPr id="2" name="Freeform 2"/>
          <p:cNvSpPr/>
          <p:nvPr/>
        </p:nvSpPr>
        <p:spPr>
          <a:xfrm>
            <a:off x="0" y="-1859"/>
            <a:ext cx="18288000" cy="3879932"/>
          </a:xfrm>
          <a:custGeom>
            <a:avLst/>
            <a:gdLst/>
            <a:ahLst/>
            <a:cxnLst/>
            <a:rect l="l" t="t" r="r" b="b"/>
            <a:pathLst>
              <a:path w="18288000" h="3879932">
                <a:moveTo>
                  <a:pt x="0" y="0"/>
                </a:moveTo>
                <a:lnTo>
                  <a:pt x="18288000" y="0"/>
                </a:lnTo>
                <a:lnTo>
                  <a:pt x="18288000" y="3879932"/>
                </a:lnTo>
                <a:lnTo>
                  <a:pt x="0" y="3879932"/>
                </a:lnTo>
                <a:lnTo>
                  <a:pt x="0" y="0"/>
                </a:lnTo>
                <a:close/>
              </a:path>
            </a:pathLst>
          </a:custGeom>
          <a:blipFill>
            <a:blip r:embed="rId3"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 name="AutoShape 3"/>
          <p:cNvSpPr/>
          <p:nvPr/>
        </p:nvSpPr>
        <p:spPr>
          <a:xfrm>
            <a:off x="1028700" y="9248775"/>
            <a:ext cx="16230600" cy="0"/>
          </a:xfrm>
          <a:prstGeom prst="line">
            <a:avLst/>
          </a:prstGeom>
          <a:ln w="19050" cap="flat">
            <a:solidFill>
              <a:srgbClr val="7BA037"/>
            </a:solidFill>
            <a:prstDash val="solid"/>
            <a:headEnd type="none" w="sm" len="sm"/>
            <a:tailEnd type="none" w="sm" len="sm"/>
          </a:ln>
        </p:spPr>
        <p:txBody>
          <a:bodyPr/>
          <a:lstStyle/>
          <a:p>
            <a:endParaRPr lang="en-US"/>
          </a:p>
        </p:txBody>
      </p:sp>
      <p:grpSp>
        <p:nvGrpSpPr>
          <p:cNvPr id="4" name="Group 4"/>
          <p:cNvGrpSpPr/>
          <p:nvPr/>
        </p:nvGrpSpPr>
        <p:grpSpPr>
          <a:xfrm>
            <a:off x="10693228" y="2481953"/>
            <a:ext cx="8525496" cy="8525496"/>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5B1F"/>
            </a:solidFill>
          </p:spPr>
          <p:txBody>
            <a:bodyPr/>
            <a:lstStyle/>
            <a:p>
              <a:endParaRPr lang="en-US"/>
            </a:p>
          </p:txBody>
        </p:sp>
        <p:sp>
          <p:nvSpPr>
            <p:cNvPr id="6" name="TextBox 6"/>
            <p:cNvSpPr txBox="1"/>
            <p:nvPr/>
          </p:nvSpPr>
          <p:spPr>
            <a:xfrm>
              <a:off x="76200" y="19050"/>
              <a:ext cx="660400" cy="717550"/>
            </a:xfrm>
            <a:prstGeom prst="rect">
              <a:avLst/>
            </a:prstGeom>
          </p:spPr>
          <p:txBody>
            <a:bodyPr lIns="31461" tIns="31461" rIns="31461" bIns="31461" rtlCol="0" anchor="ctr"/>
            <a:lstStyle/>
            <a:p>
              <a:pPr algn="ctr">
                <a:lnSpc>
                  <a:spcPts val="2660"/>
                </a:lnSpc>
              </a:pPr>
              <a:endParaRPr/>
            </a:p>
          </p:txBody>
        </p:sp>
      </p:grpSp>
      <p:grpSp>
        <p:nvGrpSpPr>
          <p:cNvPr id="7" name="Group 7"/>
          <p:cNvGrpSpPr/>
          <p:nvPr/>
        </p:nvGrpSpPr>
        <p:grpSpPr>
          <a:xfrm>
            <a:off x="11050196" y="2838922"/>
            <a:ext cx="7811559" cy="781155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FAF0"/>
            </a:solidFill>
          </p:spPr>
          <p:txBody>
            <a:bodyPr/>
            <a:lstStyle/>
            <a:p>
              <a:endParaRPr lang="en-US"/>
            </a:p>
          </p:txBody>
        </p:sp>
        <p:sp>
          <p:nvSpPr>
            <p:cNvPr id="9" name="TextBox 9"/>
            <p:cNvSpPr txBox="1"/>
            <p:nvPr/>
          </p:nvSpPr>
          <p:spPr>
            <a:xfrm>
              <a:off x="76200" y="19050"/>
              <a:ext cx="660400" cy="717550"/>
            </a:xfrm>
            <a:prstGeom prst="rect">
              <a:avLst/>
            </a:prstGeom>
          </p:spPr>
          <p:txBody>
            <a:bodyPr lIns="31461" tIns="31461" rIns="31461" bIns="31461" rtlCol="0" anchor="ctr"/>
            <a:lstStyle/>
            <a:p>
              <a:pPr algn="ctr">
                <a:lnSpc>
                  <a:spcPts val="2660"/>
                </a:lnSpc>
              </a:pPr>
              <a:endParaRPr/>
            </a:p>
          </p:txBody>
        </p:sp>
      </p:grpSp>
      <p:grpSp>
        <p:nvGrpSpPr>
          <p:cNvPr id="10" name="Group 10"/>
          <p:cNvGrpSpPr/>
          <p:nvPr/>
        </p:nvGrpSpPr>
        <p:grpSpPr>
          <a:xfrm>
            <a:off x="11345943" y="3134683"/>
            <a:ext cx="7220065" cy="7220037"/>
            <a:chOff x="0" y="0"/>
            <a:chExt cx="6350000" cy="6349975"/>
          </a:xfrm>
        </p:grpSpPr>
        <p:sp>
          <p:nvSpPr>
            <p:cNvPr id="11" name="Freeform 11"/>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12" name="TextBox 12"/>
          <p:cNvSpPr txBox="1"/>
          <p:nvPr/>
        </p:nvSpPr>
        <p:spPr>
          <a:xfrm>
            <a:off x="1028700" y="446699"/>
            <a:ext cx="5829300" cy="1179810"/>
          </a:xfrm>
          <a:prstGeom prst="rect">
            <a:avLst/>
          </a:prstGeom>
        </p:spPr>
        <p:txBody>
          <a:bodyPr wrap="square" lIns="0" tIns="0" rIns="0" bIns="0" rtlCol="0" anchor="t">
            <a:spAutoFit/>
          </a:bodyPr>
          <a:lstStyle/>
          <a:p>
            <a:pPr algn="l">
              <a:lnSpc>
                <a:spcPts val="9200"/>
              </a:lnSpc>
            </a:pPr>
            <a:r>
              <a:rPr lang="en-US" sz="8000" b="1" dirty="0">
                <a:solidFill>
                  <a:srgbClr val="465B1F"/>
                </a:solidFill>
                <a:latin typeface="Ofelia Display Ultra-Bold"/>
                <a:ea typeface="Ofelia Display Ultra-Bold"/>
                <a:cs typeface="Ofelia Display Ultra-Bold"/>
                <a:sym typeface="Ofelia Display Ultra-Bold"/>
              </a:rPr>
              <a:t>Now what?</a:t>
            </a:r>
          </a:p>
        </p:txBody>
      </p:sp>
      <p:sp>
        <p:nvSpPr>
          <p:cNvPr id="13" name="TextBox 13"/>
          <p:cNvSpPr txBox="1"/>
          <p:nvPr/>
        </p:nvSpPr>
        <p:spPr>
          <a:xfrm>
            <a:off x="1028700" y="1814282"/>
            <a:ext cx="14783927" cy="792824"/>
          </a:xfrm>
          <a:prstGeom prst="rect">
            <a:avLst/>
          </a:prstGeom>
        </p:spPr>
        <p:txBody>
          <a:bodyPr lIns="0" tIns="0" rIns="0" bIns="0" rtlCol="0" anchor="t">
            <a:spAutoFit/>
          </a:bodyPr>
          <a:lstStyle/>
          <a:p>
            <a:pPr marL="0" lvl="0" indent="0" algn="l">
              <a:lnSpc>
                <a:spcPts val="6170"/>
              </a:lnSpc>
              <a:spcBef>
                <a:spcPct val="0"/>
              </a:spcBef>
            </a:pPr>
            <a:r>
              <a:rPr lang="en-US" sz="4407" b="1">
                <a:solidFill>
                  <a:srgbClr val="465B1F"/>
                </a:solidFill>
                <a:latin typeface="Ofelia Display Bold"/>
                <a:ea typeface="Ofelia Display Bold"/>
                <a:cs typeface="Ofelia Display Bold"/>
                <a:sym typeface="Ofelia Display Bold"/>
              </a:rPr>
              <a:t>Life after graduation</a:t>
            </a:r>
          </a:p>
        </p:txBody>
      </p:sp>
      <p:sp>
        <p:nvSpPr>
          <p:cNvPr id="14" name="TextBox 14"/>
          <p:cNvSpPr txBox="1"/>
          <p:nvPr/>
        </p:nvSpPr>
        <p:spPr>
          <a:xfrm>
            <a:off x="1028700" y="3646644"/>
            <a:ext cx="9133962" cy="3722293"/>
          </a:xfrm>
          <a:prstGeom prst="rect">
            <a:avLst/>
          </a:prstGeom>
        </p:spPr>
        <p:txBody>
          <a:bodyPr lIns="0" tIns="0" rIns="0" bIns="0" rtlCol="0" anchor="t">
            <a:spAutoFit/>
          </a:bodyPr>
          <a:lstStyle/>
          <a:p>
            <a:pPr algn="l">
              <a:lnSpc>
                <a:spcPts val="5899"/>
              </a:lnSpc>
            </a:pPr>
            <a:r>
              <a:rPr lang="en-US" sz="5130">
                <a:solidFill>
                  <a:srgbClr val="465B1F"/>
                </a:solidFill>
                <a:latin typeface="Verdana Pro"/>
                <a:ea typeface="Verdana Pro"/>
                <a:cs typeface="Verdana Pro"/>
                <a:sym typeface="Verdana Pro"/>
              </a:rPr>
              <a:t>You may be searching for a job. You may be choosing a field of graduate study. Either way, the Societies can help. </a:t>
            </a:r>
          </a:p>
        </p:txBody>
      </p:sp>
      <p:sp>
        <p:nvSpPr>
          <p:cNvPr id="15" name="Freeform 15"/>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88650"/>
            <a:ext cx="18288000" cy="10475650"/>
          </a:xfrm>
          <a:custGeom>
            <a:avLst/>
            <a:gdLst/>
            <a:ahLst/>
            <a:cxnLst/>
            <a:rect l="l" t="t" r="r" b="b"/>
            <a:pathLst>
              <a:path w="18288000" h="10475650">
                <a:moveTo>
                  <a:pt x="0" y="0"/>
                </a:moveTo>
                <a:lnTo>
                  <a:pt x="18288000" y="0"/>
                </a:lnTo>
                <a:lnTo>
                  <a:pt x="18288000" y="10475650"/>
                </a:lnTo>
                <a:lnTo>
                  <a:pt x="0" y="1047565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rot="-10800000">
            <a:off x="0" y="6428716"/>
            <a:ext cx="18288000" cy="13716000"/>
          </a:xfrm>
          <a:custGeom>
            <a:avLst/>
            <a:gdLst/>
            <a:ahLst/>
            <a:cxnLst/>
            <a:rect l="l" t="t" r="r" b="b"/>
            <a:pathLst>
              <a:path w="18288000" h="13716000">
                <a:moveTo>
                  <a:pt x="0" y="0"/>
                </a:moveTo>
                <a:lnTo>
                  <a:pt x="18288000" y="0"/>
                </a:lnTo>
                <a:lnTo>
                  <a:pt x="18288000" y="13716000"/>
                </a:lnTo>
                <a:lnTo>
                  <a:pt x="0" y="13716000"/>
                </a:lnTo>
                <a:lnTo>
                  <a:pt x="0" y="0"/>
                </a:lnTo>
                <a:close/>
              </a:path>
            </a:pathLst>
          </a:custGeom>
          <a:blipFill>
            <a:blip r:embed="rId4">
              <a:alphaModFix amt="75000"/>
            </a:blip>
            <a:stretch>
              <a:fillRect/>
            </a:stretch>
          </a:blipFill>
        </p:spPr>
        <p:txBody>
          <a:bodyPr/>
          <a:lstStyle/>
          <a:p>
            <a:endParaRPr lang="en-US"/>
          </a:p>
        </p:txBody>
      </p:sp>
      <p:sp>
        <p:nvSpPr>
          <p:cNvPr id="4" name="TextBox 4"/>
          <p:cNvSpPr txBox="1"/>
          <p:nvPr/>
        </p:nvSpPr>
        <p:spPr>
          <a:xfrm>
            <a:off x="1028700" y="7723502"/>
            <a:ext cx="13888430" cy="1444624"/>
          </a:xfrm>
          <a:prstGeom prst="rect">
            <a:avLst/>
          </a:prstGeom>
        </p:spPr>
        <p:txBody>
          <a:bodyPr lIns="0" tIns="0" rIns="0" bIns="0" rtlCol="0" anchor="t">
            <a:spAutoFit/>
          </a:bodyPr>
          <a:lstStyle/>
          <a:p>
            <a:pPr algn="l">
              <a:lnSpc>
                <a:spcPts val="11200"/>
              </a:lnSpc>
            </a:pPr>
            <a:r>
              <a:rPr lang="en-US" sz="8000" b="1">
                <a:solidFill>
                  <a:srgbClr val="F4F4F6"/>
                </a:solidFill>
                <a:latin typeface="Ofelia Display Ultra-Bold"/>
                <a:ea typeface="Ofelia Display Ultra-Bold"/>
                <a:cs typeface="Ofelia Display Ultra-Bold"/>
                <a:sym typeface="Ofelia Display Ultra-Bold"/>
              </a:rPr>
              <a:t>My Story</a:t>
            </a:r>
          </a:p>
        </p:txBody>
      </p:sp>
      <p:sp>
        <p:nvSpPr>
          <p:cNvPr id="5" name="TextBox 5"/>
          <p:cNvSpPr txBox="1"/>
          <p:nvPr/>
        </p:nvSpPr>
        <p:spPr>
          <a:xfrm>
            <a:off x="1028700" y="9139551"/>
            <a:ext cx="4457700" cy="602729"/>
          </a:xfrm>
          <a:prstGeom prst="rect">
            <a:avLst/>
          </a:prstGeom>
        </p:spPr>
        <p:txBody>
          <a:bodyPr wrap="square" lIns="0" tIns="0" rIns="0" bIns="0" rtlCol="0" anchor="t">
            <a:spAutoFit/>
          </a:bodyPr>
          <a:lstStyle/>
          <a:p>
            <a:pPr algn="l">
              <a:lnSpc>
                <a:spcPts val="4715"/>
              </a:lnSpc>
              <a:spcBef>
                <a:spcPct val="0"/>
              </a:spcBef>
            </a:pPr>
            <a:r>
              <a:rPr lang="en-US" sz="4100" b="1" dirty="0">
                <a:solidFill>
                  <a:srgbClr val="F4F4F6"/>
                </a:solidFill>
                <a:latin typeface="Ofelia Display Ultra-Bold"/>
                <a:ea typeface="Ofelia Display Ultra-Bold"/>
                <a:cs typeface="Ofelia Display Ultra-Bold"/>
                <a:sym typeface="Ofelia Display Ultra-Bold"/>
              </a:rPr>
              <a:t>How I Got Here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3016968"/>
          </a:xfrm>
          <a:custGeom>
            <a:avLst/>
            <a:gdLst/>
            <a:ahLst/>
            <a:cxnLst/>
            <a:rect l="l" t="t" r="r" b="b"/>
            <a:pathLst>
              <a:path w="18288000" h="3016968">
                <a:moveTo>
                  <a:pt x="0" y="0"/>
                </a:moveTo>
                <a:lnTo>
                  <a:pt x="18288000" y="0"/>
                </a:lnTo>
                <a:lnTo>
                  <a:pt x="18288000" y="3016968"/>
                </a:lnTo>
                <a:lnTo>
                  <a:pt x="0" y="3016968"/>
                </a:lnTo>
                <a:lnTo>
                  <a:pt x="0" y="0"/>
                </a:lnTo>
                <a:close/>
              </a:path>
            </a:pathLst>
          </a:custGeom>
          <a:blipFill>
            <a:blip r:embed="rId3"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a:off x="1028700" y="3016968"/>
            <a:ext cx="8195881" cy="5737116"/>
            <a:chOff x="0" y="0"/>
            <a:chExt cx="6350000" cy="4445000"/>
          </a:xfrm>
        </p:grpSpPr>
        <p:sp>
          <p:nvSpPr>
            <p:cNvPr id="4" name="Freeform 4"/>
            <p:cNvSpPr/>
            <p:nvPr/>
          </p:nvSpPr>
          <p:spPr>
            <a:xfrm>
              <a:off x="0" y="0"/>
              <a:ext cx="6350000" cy="4445000"/>
            </a:xfrm>
            <a:custGeom>
              <a:avLst/>
              <a:gdLst/>
              <a:ahLst/>
              <a:cxnLst/>
              <a:rect l="l" t="t" r="r" b="b"/>
              <a:pathLst>
                <a:path w="6350000" h="4445000">
                  <a:moveTo>
                    <a:pt x="0" y="3429000"/>
                  </a:moveTo>
                  <a:lnTo>
                    <a:pt x="0" y="1016000"/>
                  </a:lnTo>
                  <a:cubicBezTo>
                    <a:pt x="0" y="454660"/>
                    <a:pt x="454660" y="0"/>
                    <a:pt x="1016000" y="0"/>
                  </a:cubicBezTo>
                  <a:lnTo>
                    <a:pt x="5334000" y="0"/>
                  </a:lnTo>
                  <a:cubicBezTo>
                    <a:pt x="5895340" y="0"/>
                    <a:pt x="6350000" y="454660"/>
                    <a:pt x="6350000" y="1016000"/>
                  </a:cubicBezTo>
                  <a:lnTo>
                    <a:pt x="6350000" y="3429000"/>
                  </a:lnTo>
                  <a:cubicBezTo>
                    <a:pt x="6350000" y="3990340"/>
                    <a:pt x="5895340" y="4445000"/>
                    <a:pt x="5334000" y="4445000"/>
                  </a:cubicBezTo>
                  <a:lnTo>
                    <a:pt x="1016000" y="4445000"/>
                  </a:lnTo>
                  <a:cubicBezTo>
                    <a:pt x="454660" y="4445000"/>
                    <a:pt x="0" y="3990340"/>
                    <a:pt x="0" y="3429000"/>
                  </a:cubicBez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grpSp>
        <p:nvGrpSpPr>
          <p:cNvPr id="5" name="Group 5"/>
          <p:cNvGrpSpPr/>
          <p:nvPr/>
        </p:nvGrpSpPr>
        <p:grpSpPr>
          <a:xfrm>
            <a:off x="10825836" y="2272606"/>
            <a:ext cx="6433464" cy="6433464"/>
            <a:chOff x="0" y="0"/>
            <a:chExt cx="13716000" cy="13716000"/>
          </a:xfrm>
        </p:grpSpPr>
        <p:sp>
          <p:nvSpPr>
            <p:cNvPr id="6" name="Freeform 6"/>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7" name="TextBox 7"/>
          <p:cNvSpPr txBox="1"/>
          <p:nvPr/>
        </p:nvSpPr>
        <p:spPr>
          <a:xfrm>
            <a:off x="1028700" y="446699"/>
            <a:ext cx="15326415" cy="1250950"/>
          </a:xfrm>
          <a:prstGeom prst="rect">
            <a:avLst/>
          </a:prstGeom>
        </p:spPr>
        <p:txBody>
          <a:bodyPr lIns="0" tIns="0" rIns="0" bIns="0" rtlCol="0" anchor="t">
            <a:spAutoFit/>
          </a:bodyPr>
          <a:lstStyle/>
          <a:p>
            <a:pPr algn="l">
              <a:lnSpc>
                <a:spcPts val="9200"/>
              </a:lnSpc>
            </a:pPr>
            <a:r>
              <a:rPr lang="en-US" sz="8000" b="1">
                <a:solidFill>
                  <a:srgbClr val="1D1C21"/>
                </a:solidFill>
                <a:latin typeface="Ofelia Display Ultra-Bold"/>
                <a:ea typeface="Ofelia Display Ultra-Bold"/>
                <a:cs typeface="Ofelia Display Ultra-Bold"/>
                <a:sym typeface="Ofelia Display Ultra-Bold"/>
              </a:rPr>
              <a:t>What resonates with you?</a:t>
            </a:r>
          </a:p>
        </p:txBody>
      </p:sp>
      <p:sp>
        <p:nvSpPr>
          <p:cNvPr id="8" name="TextBox 8"/>
          <p:cNvSpPr txBox="1"/>
          <p:nvPr/>
        </p:nvSpPr>
        <p:spPr>
          <a:xfrm>
            <a:off x="1028700" y="1814228"/>
            <a:ext cx="14783927" cy="792932"/>
          </a:xfrm>
          <a:prstGeom prst="rect">
            <a:avLst/>
          </a:prstGeom>
        </p:spPr>
        <p:txBody>
          <a:bodyPr lIns="0" tIns="0" rIns="0" bIns="0" rtlCol="0" anchor="t">
            <a:spAutoFit/>
          </a:bodyPr>
          <a:lstStyle/>
          <a:p>
            <a:pPr marL="0" lvl="0" indent="0" algn="l">
              <a:lnSpc>
                <a:spcPts val="6170"/>
              </a:lnSpc>
              <a:spcBef>
                <a:spcPct val="0"/>
              </a:spcBef>
            </a:pPr>
            <a:r>
              <a:rPr lang="en-US" sz="4407" b="1">
                <a:solidFill>
                  <a:srgbClr val="1D1C21"/>
                </a:solidFill>
                <a:latin typeface="Ofelia Display Bold"/>
                <a:ea typeface="Ofelia Display Bold"/>
                <a:cs typeface="Ofelia Display Bold"/>
                <a:sym typeface="Ofelia Display Bold"/>
              </a:rPr>
              <a:t>Where do you go to get inspired?</a:t>
            </a:r>
          </a:p>
        </p:txBody>
      </p:sp>
      <p:sp>
        <p:nvSpPr>
          <p:cNvPr id="9" name="AutoShape 9"/>
          <p:cNvSpPr/>
          <p:nvPr/>
        </p:nvSpPr>
        <p:spPr>
          <a:xfrm>
            <a:off x="1028700" y="9248775"/>
            <a:ext cx="16230600" cy="0"/>
          </a:xfrm>
          <a:prstGeom prst="line">
            <a:avLst/>
          </a:prstGeom>
          <a:ln w="19050" cap="flat">
            <a:solidFill>
              <a:srgbClr val="403D48"/>
            </a:solidFill>
            <a:prstDash val="solid"/>
            <a:headEnd type="none" w="sm" len="sm"/>
            <a:tailEnd type="none" w="sm" len="sm"/>
          </a:ln>
        </p:spPr>
        <p:txBody>
          <a:bodyPr/>
          <a:lstStyle/>
          <a:p>
            <a:endParaRPr lang="en-US"/>
          </a:p>
        </p:txBody>
      </p:sp>
      <p:sp>
        <p:nvSpPr>
          <p:cNvPr id="10" name="Freeform 10"/>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3879932"/>
          </a:xfrm>
          <a:custGeom>
            <a:avLst/>
            <a:gdLst/>
            <a:ahLst/>
            <a:cxnLst/>
            <a:rect l="l" t="t" r="r" b="b"/>
            <a:pathLst>
              <a:path w="18288000" h="3879932">
                <a:moveTo>
                  <a:pt x="0" y="0"/>
                </a:moveTo>
                <a:lnTo>
                  <a:pt x="18288000" y="0"/>
                </a:lnTo>
                <a:lnTo>
                  <a:pt x="18288000" y="3879932"/>
                </a:lnTo>
                <a:lnTo>
                  <a:pt x="0" y="3879932"/>
                </a:lnTo>
                <a:lnTo>
                  <a:pt x="0" y="0"/>
                </a:lnTo>
                <a:close/>
              </a:path>
            </a:pathLst>
          </a:custGeom>
          <a:blipFill>
            <a:blip r:embed="rId3"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a:off x="1028700" y="3275020"/>
            <a:ext cx="10035775" cy="5246370"/>
            <a:chOff x="0" y="0"/>
            <a:chExt cx="8502835" cy="4445000"/>
          </a:xfrm>
        </p:grpSpPr>
        <p:sp>
          <p:nvSpPr>
            <p:cNvPr id="4" name="Freeform 4"/>
            <p:cNvSpPr/>
            <p:nvPr/>
          </p:nvSpPr>
          <p:spPr>
            <a:xfrm>
              <a:off x="0" y="0"/>
              <a:ext cx="8502835" cy="4445000"/>
            </a:xfrm>
            <a:custGeom>
              <a:avLst/>
              <a:gdLst/>
              <a:ahLst/>
              <a:cxnLst/>
              <a:rect l="l" t="t" r="r" b="b"/>
              <a:pathLst>
                <a:path w="8502835" h="4445000">
                  <a:moveTo>
                    <a:pt x="0" y="3429000"/>
                  </a:moveTo>
                  <a:lnTo>
                    <a:pt x="0" y="1016000"/>
                  </a:lnTo>
                  <a:cubicBezTo>
                    <a:pt x="0" y="454660"/>
                    <a:pt x="608803" y="0"/>
                    <a:pt x="1360454" y="0"/>
                  </a:cubicBezTo>
                  <a:lnTo>
                    <a:pt x="7142382" y="0"/>
                  </a:lnTo>
                  <a:cubicBezTo>
                    <a:pt x="7894033" y="0"/>
                    <a:pt x="8502835" y="454660"/>
                    <a:pt x="8502835" y="1016000"/>
                  </a:cubicBezTo>
                  <a:lnTo>
                    <a:pt x="8502835" y="3429000"/>
                  </a:lnTo>
                  <a:cubicBezTo>
                    <a:pt x="8502835" y="3990340"/>
                    <a:pt x="7894033" y="4445000"/>
                    <a:pt x="7142382" y="4445000"/>
                  </a:cubicBezTo>
                  <a:lnTo>
                    <a:pt x="1360454" y="4445000"/>
                  </a:lnTo>
                  <a:cubicBezTo>
                    <a:pt x="608803" y="4445000"/>
                    <a:pt x="0" y="3990340"/>
                    <a:pt x="0" y="3429000"/>
                  </a:cubicBez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grpSp>
        <p:nvGrpSpPr>
          <p:cNvPr id="5" name="Group 5"/>
          <p:cNvGrpSpPr/>
          <p:nvPr/>
        </p:nvGrpSpPr>
        <p:grpSpPr>
          <a:xfrm>
            <a:off x="12012930" y="1461230"/>
            <a:ext cx="5246370" cy="5246370"/>
            <a:chOff x="0" y="0"/>
            <a:chExt cx="13716000" cy="13716000"/>
          </a:xfrm>
        </p:grpSpPr>
        <p:sp>
          <p:nvSpPr>
            <p:cNvPr id="6" name="Freeform 6"/>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7" name="TextBox 7"/>
          <p:cNvSpPr txBox="1"/>
          <p:nvPr/>
        </p:nvSpPr>
        <p:spPr>
          <a:xfrm>
            <a:off x="1028700" y="446699"/>
            <a:ext cx="15326415" cy="1179810"/>
          </a:xfrm>
          <a:prstGeom prst="rect">
            <a:avLst/>
          </a:prstGeom>
        </p:spPr>
        <p:txBody>
          <a:bodyPr lIns="0" tIns="0" rIns="0" bIns="0" rtlCol="0" anchor="t">
            <a:spAutoFit/>
          </a:bodyPr>
          <a:lstStyle/>
          <a:p>
            <a:pPr algn="l">
              <a:lnSpc>
                <a:spcPts val="9200"/>
              </a:lnSpc>
            </a:pPr>
            <a:r>
              <a:rPr lang="en-US" sz="8000" b="1" dirty="0">
                <a:solidFill>
                  <a:srgbClr val="1D1C21"/>
                </a:solidFill>
                <a:latin typeface="Ofelia Display Ultra-Bold"/>
                <a:ea typeface="Ofelia Display Ultra-Bold"/>
                <a:cs typeface="Ofelia Display Ultra-Bold"/>
                <a:sym typeface="Ofelia Display Ultra-Bold"/>
              </a:rPr>
              <a:t>Join us! </a:t>
            </a:r>
          </a:p>
        </p:txBody>
      </p:sp>
      <p:sp>
        <p:nvSpPr>
          <p:cNvPr id="8" name="TextBox 8"/>
          <p:cNvSpPr txBox="1"/>
          <p:nvPr/>
        </p:nvSpPr>
        <p:spPr>
          <a:xfrm>
            <a:off x="1028700" y="1814228"/>
            <a:ext cx="14783927" cy="792932"/>
          </a:xfrm>
          <a:prstGeom prst="rect">
            <a:avLst/>
          </a:prstGeom>
        </p:spPr>
        <p:txBody>
          <a:bodyPr lIns="0" tIns="0" rIns="0" bIns="0" rtlCol="0" anchor="t">
            <a:spAutoFit/>
          </a:bodyPr>
          <a:lstStyle/>
          <a:p>
            <a:pPr marL="0" lvl="0" indent="0" algn="l">
              <a:lnSpc>
                <a:spcPts val="6170"/>
              </a:lnSpc>
              <a:spcBef>
                <a:spcPct val="0"/>
              </a:spcBef>
            </a:pPr>
            <a:r>
              <a:rPr lang="en-US" sz="4407" b="1">
                <a:solidFill>
                  <a:srgbClr val="1D1C21"/>
                </a:solidFill>
                <a:latin typeface="Ofelia Display Bold"/>
                <a:ea typeface="Ofelia Display Bold"/>
                <a:cs typeface="Ofelia Display Bold"/>
                <a:sym typeface="Ofelia Display Bold"/>
              </a:rPr>
              <a:t>Where science meets community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3879932"/>
          </a:xfrm>
          <a:custGeom>
            <a:avLst/>
            <a:gdLst/>
            <a:ahLst/>
            <a:cxnLst/>
            <a:rect l="l" t="t" r="r" b="b"/>
            <a:pathLst>
              <a:path w="18288000" h="3879932">
                <a:moveTo>
                  <a:pt x="0" y="0"/>
                </a:moveTo>
                <a:lnTo>
                  <a:pt x="18288000" y="0"/>
                </a:lnTo>
                <a:lnTo>
                  <a:pt x="18288000" y="3879932"/>
                </a:lnTo>
                <a:lnTo>
                  <a:pt x="0" y="3879932"/>
                </a:lnTo>
                <a:lnTo>
                  <a:pt x="0" y="0"/>
                </a:lnTo>
                <a:close/>
              </a:path>
            </a:pathLst>
          </a:custGeom>
          <a:blipFill>
            <a:blip r:embed="rId3"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a:off x="1979313" y="4000302"/>
            <a:ext cx="5257998" cy="5257998"/>
          </a:xfrm>
          <a:custGeom>
            <a:avLst/>
            <a:gdLst/>
            <a:ahLst/>
            <a:cxnLst/>
            <a:rect l="l" t="t" r="r" b="b"/>
            <a:pathLst>
              <a:path w="5257998" h="5257998">
                <a:moveTo>
                  <a:pt x="0" y="0"/>
                </a:moveTo>
                <a:lnTo>
                  <a:pt x="5257998" y="0"/>
                </a:lnTo>
                <a:lnTo>
                  <a:pt x="5257998" y="5257998"/>
                </a:lnTo>
                <a:lnTo>
                  <a:pt x="0" y="5257998"/>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4" name="Freeform 4"/>
          <p:cNvSpPr/>
          <p:nvPr/>
        </p:nvSpPr>
        <p:spPr>
          <a:xfrm>
            <a:off x="11050689" y="3990777"/>
            <a:ext cx="5257998" cy="5257998"/>
          </a:xfrm>
          <a:custGeom>
            <a:avLst/>
            <a:gdLst/>
            <a:ahLst/>
            <a:cxnLst/>
            <a:rect l="l" t="t" r="r" b="b"/>
            <a:pathLst>
              <a:path w="5257998" h="5257998">
                <a:moveTo>
                  <a:pt x="0" y="0"/>
                </a:moveTo>
                <a:lnTo>
                  <a:pt x="5257998" y="0"/>
                </a:lnTo>
                <a:lnTo>
                  <a:pt x="5257998" y="5257998"/>
                </a:lnTo>
                <a:lnTo>
                  <a:pt x="0" y="5257998"/>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5" name="TextBox 5"/>
          <p:cNvSpPr txBox="1"/>
          <p:nvPr/>
        </p:nvSpPr>
        <p:spPr>
          <a:xfrm>
            <a:off x="1028700" y="446699"/>
            <a:ext cx="15326415" cy="1179810"/>
          </a:xfrm>
          <a:prstGeom prst="rect">
            <a:avLst/>
          </a:prstGeom>
        </p:spPr>
        <p:txBody>
          <a:bodyPr lIns="0" tIns="0" rIns="0" bIns="0" rtlCol="0" anchor="t">
            <a:spAutoFit/>
          </a:bodyPr>
          <a:lstStyle/>
          <a:p>
            <a:pPr algn="l">
              <a:lnSpc>
                <a:spcPts val="9200"/>
              </a:lnSpc>
            </a:pPr>
            <a:r>
              <a:rPr lang="en-US" sz="8000" b="1" dirty="0">
                <a:solidFill>
                  <a:srgbClr val="1D1C21"/>
                </a:solidFill>
                <a:latin typeface="Ofelia Display Ultra-Bold"/>
                <a:ea typeface="Ofelia Display Ultra-Bold"/>
                <a:cs typeface="Ofelia Display Ultra-Bold"/>
                <a:sym typeface="Ofelia Display Ultra-Bold"/>
              </a:rPr>
              <a:t>Become a member today</a:t>
            </a:r>
          </a:p>
        </p:txBody>
      </p:sp>
      <p:sp>
        <p:nvSpPr>
          <p:cNvPr id="6" name="TextBox 6"/>
          <p:cNvSpPr txBox="1"/>
          <p:nvPr/>
        </p:nvSpPr>
        <p:spPr>
          <a:xfrm>
            <a:off x="2278083" y="2305950"/>
            <a:ext cx="4660458" cy="1573982"/>
          </a:xfrm>
          <a:prstGeom prst="rect">
            <a:avLst/>
          </a:prstGeom>
        </p:spPr>
        <p:txBody>
          <a:bodyPr lIns="0" tIns="0" rIns="0" bIns="0" rtlCol="0" anchor="t">
            <a:spAutoFit/>
          </a:bodyPr>
          <a:lstStyle/>
          <a:p>
            <a:pPr algn="ctr">
              <a:lnSpc>
                <a:spcPts val="6170"/>
              </a:lnSpc>
            </a:pPr>
            <a:r>
              <a:rPr lang="en-US" sz="4407" b="1">
                <a:solidFill>
                  <a:srgbClr val="1D1C21"/>
                </a:solidFill>
                <a:latin typeface="Ofelia Display Bold"/>
                <a:ea typeface="Ofelia Display Bold"/>
                <a:cs typeface="Ofelia Display Bold"/>
                <a:sym typeface="Ofelia Display Bold"/>
              </a:rPr>
              <a:t>Undergraduates</a:t>
            </a:r>
          </a:p>
          <a:p>
            <a:pPr marL="0" lvl="0" indent="0" algn="ctr">
              <a:lnSpc>
                <a:spcPts val="6170"/>
              </a:lnSpc>
              <a:spcBef>
                <a:spcPct val="0"/>
              </a:spcBef>
            </a:pPr>
            <a:r>
              <a:rPr lang="en-US" sz="4407" b="1">
                <a:solidFill>
                  <a:srgbClr val="1D1C21"/>
                </a:solidFill>
                <a:latin typeface="Ofelia Display Bold"/>
                <a:ea typeface="Ofelia Display Bold"/>
                <a:cs typeface="Ofelia Display Bold"/>
                <a:sym typeface="Ofelia Display Bold"/>
              </a:rPr>
              <a:t>Dues: $30</a:t>
            </a:r>
          </a:p>
        </p:txBody>
      </p:sp>
      <p:sp>
        <p:nvSpPr>
          <p:cNvPr id="7" name="TextBox 7"/>
          <p:cNvSpPr txBox="1"/>
          <p:nvPr/>
        </p:nvSpPr>
        <p:spPr>
          <a:xfrm>
            <a:off x="11267629" y="2305950"/>
            <a:ext cx="4824117" cy="1573982"/>
          </a:xfrm>
          <a:prstGeom prst="rect">
            <a:avLst/>
          </a:prstGeom>
        </p:spPr>
        <p:txBody>
          <a:bodyPr lIns="0" tIns="0" rIns="0" bIns="0" rtlCol="0" anchor="t">
            <a:spAutoFit/>
          </a:bodyPr>
          <a:lstStyle/>
          <a:p>
            <a:pPr algn="ctr">
              <a:lnSpc>
                <a:spcPts val="6170"/>
              </a:lnSpc>
            </a:pPr>
            <a:r>
              <a:rPr lang="en-US" sz="4407" b="1">
                <a:solidFill>
                  <a:srgbClr val="1D1C21"/>
                </a:solidFill>
                <a:latin typeface="Ofelia Display Bold"/>
                <a:ea typeface="Ofelia Display Bold"/>
                <a:cs typeface="Ofelia Display Bold"/>
                <a:sym typeface="Ofelia Display Bold"/>
              </a:rPr>
              <a:t>Graduates</a:t>
            </a:r>
          </a:p>
          <a:p>
            <a:pPr marL="0" lvl="0" indent="0" algn="ctr">
              <a:lnSpc>
                <a:spcPts val="6170"/>
              </a:lnSpc>
              <a:spcBef>
                <a:spcPct val="0"/>
              </a:spcBef>
            </a:pPr>
            <a:r>
              <a:rPr lang="en-US" sz="4407" b="1">
                <a:solidFill>
                  <a:srgbClr val="1D1C21"/>
                </a:solidFill>
                <a:latin typeface="Ofelia Display Bold"/>
                <a:ea typeface="Ofelia Display Bold"/>
                <a:cs typeface="Ofelia Display Bold"/>
                <a:sym typeface="Ofelia Display Bold"/>
              </a:rPr>
              <a:t>Dues: $50</a:t>
            </a:r>
          </a:p>
        </p:txBody>
      </p:sp>
      <p:sp>
        <p:nvSpPr>
          <p:cNvPr id="8" name="AutoShape 8"/>
          <p:cNvSpPr/>
          <p:nvPr/>
        </p:nvSpPr>
        <p:spPr>
          <a:xfrm>
            <a:off x="1028700" y="9248775"/>
            <a:ext cx="16230600" cy="0"/>
          </a:xfrm>
          <a:prstGeom prst="line">
            <a:avLst/>
          </a:prstGeom>
          <a:ln w="19050" cap="flat">
            <a:solidFill>
              <a:srgbClr val="403D48"/>
            </a:solidFill>
            <a:prstDash val="solid"/>
            <a:headEnd type="none" w="sm" len="sm"/>
            <a:tailEnd type="none" w="sm" len="sm"/>
          </a:ln>
        </p:spPr>
        <p:txBody>
          <a:bodyPr/>
          <a:lstStyle/>
          <a:p>
            <a:endParaRPr lang="en-US"/>
          </a:p>
        </p:txBody>
      </p:sp>
      <p:sp>
        <p:nvSpPr>
          <p:cNvPr id="9" name="Freeform 9"/>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6FAF0"/>
        </a:solidFill>
        <a:effectLst/>
      </p:bgPr>
    </p:bg>
    <p:spTree>
      <p:nvGrpSpPr>
        <p:cNvPr id="1" name=""/>
        <p:cNvGrpSpPr/>
        <p:nvPr/>
      </p:nvGrpSpPr>
      <p:grpSpPr>
        <a:xfrm>
          <a:off x="0" y="0"/>
          <a:ext cx="0" cy="0"/>
          <a:chOff x="0" y="0"/>
          <a:chExt cx="0" cy="0"/>
        </a:xfrm>
      </p:grpSpPr>
      <p:sp>
        <p:nvSpPr>
          <p:cNvPr id="2" name="AutoShape 2"/>
          <p:cNvSpPr/>
          <p:nvPr/>
        </p:nvSpPr>
        <p:spPr>
          <a:xfrm>
            <a:off x="1028700" y="9248775"/>
            <a:ext cx="16230600" cy="0"/>
          </a:xfrm>
          <a:prstGeom prst="line">
            <a:avLst/>
          </a:prstGeom>
          <a:ln w="19050" cap="flat">
            <a:solidFill>
              <a:srgbClr val="403D48"/>
            </a:solidFill>
            <a:prstDash val="solid"/>
            <a:headEnd type="none" w="sm" len="sm"/>
            <a:tailEnd type="none" w="sm" len="sm"/>
          </a:ln>
        </p:spPr>
        <p:txBody>
          <a:bodyPr/>
          <a:lstStyle/>
          <a:p>
            <a:endParaRPr lang="en-US"/>
          </a:p>
        </p:txBody>
      </p:sp>
      <p:sp>
        <p:nvSpPr>
          <p:cNvPr id="3" name="Freeform 3"/>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4" name="Freeform 4"/>
          <p:cNvSpPr/>
          <p:nvPr/>
        </p:nvSpPr>
        <p:spPr>
          <a:xfrm>
            <a:off x="0" y="0"/>
            <a:ext cx="18288000" cy="3020344"/>
          </a:xfrm>
          <a:custGeom>
            <a:avLst/>
            <a:gdLst/>
            <a:ahLst/>
            <a:cxnLst/>
            <a:rect l="l" t="t" r="r" b="b"/>
            <a:pathLst>
              <a:path w="18288000" h="3020344">
                <a:moveTo>
                  <a:pt x="0" y="0"/>
                </a:moveTo>
                <a:lnTo>
                  <a:pt x="18288000" y="0"/>
                </a:lnTo>
                <a:lnTo>
                  <a:pt x="18288000" y="3020344"/>
                </a:lnTo>
                <a:lnTo>
                  <a:pt x="0" y="3020344"/>
                </a:lnTo>
                <a:lnTo>
                  <a:pt x="0" y="0"/>
                </a:lnTo>
                <a:close/>
              </a:path>
            </a:pathLst>
          </a:custGeom>
          <a:blipFill>
            <a:blip r:embed="rId3"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5" name="TextBox 5"/>
          <p:cNvSpPr txBox="1"/>
          <p:nvPr/>
        </p:nvSpPr>
        <p:spPr>
          <a:xfrm>
            <a:off x="1030607" y="3978762"/>
            <a:ext cx="11989643" cy="3736716"/>
          </a:xfrm>
          <a:prstGeom prst="rect">
            <a:avLst/>
          </a:prstGeom>
        </p:spPr>
        <p:txBody>
          <a:bodyPr lIns="0" tIns="0" rIns="0" bIns="0" rtlCol="0" anchor="t">
            <a:spAutoFit/>
          </a:bodyPr>
          <a:lstStyle/>
          <a:p>
            <a:pPr marL="0" lvl="0" indent="0" algn="l">
              <a:lnSpc>
                <a:spcPts val="14217"/>
              </a:lnSpc>
              <a:spcBef>
                <a:spcPct val="0"/>
              </a:spcBef>
            </a:pPr>
            <a:r>
              <a:rPr lang="en-US" sz="12362" b="1" u="none" strike="noStrike">
                <a:solidFill>
                  <a:srgbClr val="465B1F"/>
                </a:solidFill>
                <a:latin typeface="Ofelia Display Ultra-Bold"/>
                <a:ea typeface="Ofelia Display Ultra-Bold"/>
                <a:cs typeface="Ofelia Display Ultra-Bold"/>
                <a:sym typeface="Ofelia Display Ultra-Bold"/>
              </a:rPr>
              <a:t>Have a Question?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F6FC"/>
        </a:solidFill>
        <a:effectLst/>
      </p:bgPr>
    </p:bg>
    <p:spTree>
      <p:nvGrpSpPr>
        <p:cNvPr id="1" name=""/>
        <p:cNvGrpSpPr/>
        <p:nvPr/>
      </p:nvGrpSpPr>
      <p:grpSpPr>
        <a:xfrm>
          <a:off x="0" y="0"/>
          <a:ext cx="0" cy="0"/>
          <a:chOff x="0" y="0"/>
          <a:chExt cx="0" cy="0"/>
        </a:xfrm>
      </p:grpSpPr>
      <p:sp>
        <p:nvSpPr>
          <p:cNvPr id="2" name="Freeform 2"/>
          <p:cNvSpPr/>
          <p:nvPr/>
        </p:nvSpPr>
        <p:spPr>
          <a:xfrm>
            <a:off x="0" y="4675644"/>
            <a:ext cx="18816149" cy="5611356"/>
          </a:xfrm>
          <a:custGeom>
            <a:avLst/>
            <a:gdLst/>
            <a:ahLst/>
            <a:cxnLst/>
            <a:rect l="l" t="t" r="r" b="b"/>
            <a:pathLst>
              <a:path w="18816149" h="5611356">
                <a:moveTo>
                  <a:pt x="0" y="0"/>
                </a:moveTo>
                <a:lnTo>
                  <a:pt x="18816149" y="0"/>
                </a:lnTo>
                <a:lnTo>
                  <a:pt x="18816149" y="5611356"/>
                </a:lnTo>
                <a:lnTo>
                  <a:pt x="0" y="5611356"/>
                </a:lnTo>
                <a:lnTo>
                  <a:pt x="0" y="0"/>
                </a:lnTo>
                <a:close/>
              </a:path>
            </a:pathLst>
          </a:custGeom>
          <a:blipFill>
            <a:blip r:embed="rId3" cstate="email">
              <a:alphaModFix amt="70000"/>
              <a:extLst>
                <a:ext uri="{28A0092B-C50C-407E-A947-70E740481C1C}">
                  <a14:useLocalDpi xmlns:a14="http://schemas.microsoft.com/office/drawing/2010/main"/>
                </a:ext>
              </a:extLst>
            </a:blip>
            <a:stretch>
              <a:fillRect/>
            </a:stretch>
          </a:blipFill>
        </p:spPr>
        <p:txBody>
          <a:bodyPr/>
          <a:lstStyle/>
          <a:p>
            <a:endParaRPr lang="en-US"/>
          </a:p>
        </p:txBody>
      </p:sp>
      <p:sp>
        <p:nvSpPr>
          <p:cNvPr id="3" name="AutoShape 3"/>
          <p:cNvSpPr/>
          <p:nvPr/>
        </p:nvSpPr>
        <p:spPr>
          <a:xfrm>
            <a:off x="0" y="9700628"/>
            <a:ext cx="18395101" cy="0"/>
          </a:xfrm>
          <a:prstGeom prst="line">
            <a:avLst/>
          </a:prstGeom>
          <a:ln w="38100" cap="flat">
            <a:solidFill>
              <a:srgbClr val="FFFFFF"/>
            </a:solidFill>
            <a:prstDash val="solid"/>
            <a:headEnd type="none" w="sm" len="sm"/>
            <a:tailEnd type="none" w="sm" len="sm"/>
          </a:ln>
        </p:spPr>
        <p:txBody>
          <a:bodyPr/>
          <a:lstStyle/>
          <a:p>
            <a:endParaRPr lang="en-US"/>
          </a:p>
        </p:txBody>
      </p:sp>
      <p:grpSp>
        <p:nvGrpSpPr>
          <p:cNvPr id="4" name="Group 4"/>
          <p:cNvGrpSpPr/>
          <p:nvPr/>
        </p:nvGrpSpPr>
        <p:grpSpPr>
          <a:xfrm>
            <a:off x="1758046" y="2559881"/>
            <a:ext cx="4499540" cy="6332901"/>
            <a:chOff x="0" y="0"/>
            <a:chExt cx="6767533" cy="9525000"/>
          </a:xfrm>
        </p:grpSpPr>
        <p:sp>
          <p:nvSpPr>
            <p:cNvPr id="5" name="Freeform 5"/>
            <p:cNvSpPr/>
            <p:nvPr/>
          </p:nvSpPr>
          <p:spPr>
            <a:xfrm>
              <a:off x="0" y="0"/>
              <a:ext cx="6767533" cy="9525000"/>
            </a:xfrm>
            <a:custGeom>
              <a:avLst/>
              <a:gdLst/>
              <a:ahLst/>
              <a:cxnLst/>
              <a:rect l="l" t="t" r="r" b="b"/>
              <a:pathLst>
                <a:path w="6767533" h="9525000">
                  <a:moveTo>
                    <a:pt x="0" y="9042400"/>
                  </a:moveTo>
                  <a:lnTo>
                    <a:pt x="0" y="482600"/>
                  </a:lnTo>
                  <a:cubicBezTo>
                    <a:pt x="0" y="215900"/>
                    <a:pt x="230096" y="0"/>
                    <a:pt x="514333" y="0"/>
                  </a:cubicBezTo>
                  <a:lnTo>
                    <a:pt x="6253200" y="0"/>
                  </a:lnTo>
                  <a:cubicBezTo>
                    <a:pt x="6537437" y="0"/>
                    <a:pt x="6767533" y="217170"/>
                    <a:pt x="6767533" y="482600"/>
                  </a:cubicBezTo>
                  <a:lnTo>
                    <a:pt x="6767533" y="9042400"/>
                  </a:lnTo>
                  <a:cubicBezTo>
                    <a:pt x="6767533" y="9309100"/>
                    <a:pt x="6537437" y="9525000"/>
                    <a:pt x="6253200" y="9525000"/>
                  </a:cubicBezTo>
                  <a:lnTo>
                    <a:pt x="514333" y="9525000"/>
                  </a:lnTo>
                  <a:cubicBezTo>
                    <a:pt x="231450" y="9525000"/>
                    <a:pt x="0" y="9309100"/>
                    <a:pt x="0" y="9042400"/>
                  </a:cubicBezTo>
                  <a:close/>
                </a:path>
              </a:pathLst>
            </a:custGeom>
            <a:solidFill>
              <a:srgbClr val="000000">
                <a:alpha val="0"/>
              </a:srgbClr>
            </a:solidFill>
            <a:ln w="12700">
              <a:solidFill>
                <a:srgbClr val="000000"/>
              </a:solidFill>
            </a:ln>
          </p:spPr>
          <p:txBody>
            <a:bodyPr/>
            <a:lstStyle/>
            <a:p>
              <a:endParaRPr lang="en-US"/>
            </a:p>
          </p:txBody>
        </p:sp>
      </p:grpSp>
      <p:sp>
        <p:nvSpPr>
          <p:cNvPr id="6" name="Freeform 6"/>
          <p:cNvSpPr/>
          <p:nvPr/>
        </p:nvSpPr>
        <p:spPr>
          <a:xfrm>
            <a:off x="0" y="0"/>
            <a:ext cx="18288000" cy="3879932"/>
          </a:xfrm>
          <a:custGeom>
            <a:avLst/>
            <a:gdLst/>
            <a:ahLst/>
            <a:cxnLst/>
            <a:rect l="l" t="t" r="r" b="b"/>
            <a:pathLst>
              <a:path w="18288000" h="3879932">
                <a:moveTo>
                  <a:pt x="0" y="0"/>
                </a:moveTo>
                <a:lnTo>
                  <a:pt x="18288000" y="0"/>
                </a:lnTo>
                <a:lnTo>
                  <a:pt x="18288000" y="3879932"/>
                </a:lnTo>
                <a:lnTo>
                  <a:pt x="0" y="3879932"/>
                </a:lnTo>
                <a:lnTo>
                  <a:pt x="0" y="0"/>
                </a:lnTo>
                <a:close/>
              </a:path>
            </a:pathLst>
          </a:custGeom>
          <a:blipFill>
            <a:blip r:embed="rId4"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7" name="AutoShape 7"/>
          <p:cNvSpPr/>
          <p:nvPr/>
        </p:nvSpPr>
        <p:spPr>
          <a:xfrm>
            <a:off x="1028700" y="9248775"/>
            <a:ext cx="16230600" cy="0"/>
          </a:xfrm>
          <a:prstGeom prst="line">
            <a:avLst/>
          </a:prstGeom>
          <a:ln w="19050" cap="flat">
            <a:solidFill>
              <a:srgbClr val="399CD9"/>
            </a:solidFill>
            <a:prstDash val="solid"/>
            <a:headEnd type="none" w="sm" len="sm"/>
            <a:tailEnd type="none" w="sm" len="sm"/>
          </a:ln>
        </p:spPr>
        <p:txBody>
          <a:bodyPr/>
          <a:lstStyle/>
          <a:p>
            <a:endParaRPr lang="en-US"/>
          </a:p>
        </p:txBody>
      </p:sp>
      <p:sp>
        <p:nvSpPr>
          <p:cNvPr id="8" name="Freeform 8"/>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9" name="Group 9"/>
          <p:cNvGrpSpPr/>
          <p:nvPr/>
        </p:nvGrpSpPr>
        <p:grpSpPr>
          <a:xfrm>
            <a:off x="1758046" y="2559881"/>
            <a:ext cx="4499540" cy="6332901"/>
            <a:chOff x="0" y="0"/>
            <a:chExt cx="698032" cy="982449"/>
          </a:xfrm>
        </p:grpSpPr>
        <p:sp>
          <p:nvSpPr>
            <p:cNvPr id="10" name="Freeform 10"/>
            <p:cNvSpPr/>
            <p:nvPr/>
          </p:nvSpPr>
          <p:spPr>
            <a:xfrm>
              <a:off x="0" y="0"/>
              <a:ext cx="698032" cy="982449"/>
            </a:xfrm>
            <a:custGeom>
              <a:avLst/>
              <a:gdLst/>
              <a:ahLst/>
              <a:cxnLst/>
              <a:rect l="l" t="t" r="r" b="b"/>
              <a:pathLst>
                <a:path w="698032" h="982449">
                  <a:moveTo>
                    <a:pt x="72265" y="0"/>
                  </a:moveTo>
                  <a:lnTo>
                    <a:pt x="625767" y="0"/>
                  </a:lnTo>
                  <a:cubicBezTo>
                    <a:pt x="665678" y="0"/>
                    <a:pt x="698032" y="32354"/>
                    <a:pt x="698032" y="72265"/>
                  </a:cubicBezTo>
                  <a:lnTo>
                    <a:pt x="698032" y="910184"/>
                  </a:lnTo>
                  <a:cubicBezTo>
                    <a:pt x="698032" y="950095"/>
                    <a:pt x="665678" y="982449"/>
                    <a:pt x="625767" y="982449"/>
                  </a:cubicBezTo>
                  <a:lnTo>
                    <a:pt x="72265" y="982449"/>
                  </a:lnTo>
                  <a:cubicBezTo>
                    <a:pt x="32354" y="982449"/>
                    <a:pt x="0" y="950095"/>
                    <a:pt x="0" y="910184"/>
                  </a:cubicBezTo>
                  <a:lnTo>
                    <a:pt x="0" y="72265"/>
                  </a:lnTo>
                  <a:cubicBezTo>
                    <a:pt x="0" y="32354"/>
                    <a:pt x="32354" y="0"/>
                    <a:pt x="72265" y="0"/>
                  </a:cubicBez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en-US"/>
            </a:p>
          </p:txBody>
        </p:sp>
      </p:grpSp>
      <p:sp>
        <p:nvSpPr>
          <p:cNvPr id="11" name="TextBox 11"/>
          <p:cNvSpPr txBox="1"/>
          <p:nvPr/>
        </p:nvSpPr>
        <p:spPr>
          <a:xfrm>
            <a:off x="6901645" y="2597981"/>
            <a:ext cx="10357655" cy="1605019"/>
          </a:xfrm>
          <a:prstGeom prst="rect">
            <a:avLst/>
          </a:prstGeom>
        </p:spPr>
        <p:txBody>
          <a:bodyPr lIns="0" tIns="0" rIns="0" bIns="0" rtlCol="0" anchor="t">
            <a:spAutoFit/>
          </a:bodyPr>
          <a:lstStyle/>
          <a:p>
            <a:pPr algn="l">
              <a:lnSpc>
                <a:spcPts val="4640"/>
              </a:lnSpc>
            </a:pPr>
            <a:r>
              <a:rPr lang="en-US" sz="4505" b="1">
                <a:solidFill>
                  <a:srgbClr val="175378"/>
                </a:solidFill>
                <a:latin typeface="Ofelia Display Bold"/>
                <a:ea typeface="Ofelia Display Bold"/>
                <a:cs typeface="Ofelia Display Bold"/>
                <a:sym typeface="Ofelia Display Bold"/>
              </a:rPr>
              <a:t>Rattan Lal</a:t>
            </a:r>
          </a:p>
          <a:p>
            <a:pPr algn="l">
              <a:lnSpc>
                <a:spcPts val="4640"/>
              </a:lnSpc>
            </a:pPr>
            <a:r>
              <a:rPr lang="en-US" sz="4505">
                <a:solidFill>
                  <a:srgbClr val="175378"/>
                </a:solidFill>
                <a:latin typeface="Ofelia Display"/>
                <a:ea typeface="Ofelia Display"/>
                <a:cs typeface="Ofelia Display"/>
                <a:sym typeface="Ofelia Display"/>
              </a:rPr>
              <a:t>Soil Scientist, </a:t>
            </a:r>
            <a:r>
              <a:rPr lang="en-US" sz="4505" i="1">
                <a:solidFill>
                  <a:srgbClr val="175378"/>
                </a:solidFill>
                <a:latin typeface="Ofelia Display Italics"/>
                <a:ea typeface="Ofelia Display Italics"/>
                <a:cs typeface="Ofelia Display Italics"/>
                <a:sym typeface="Ofelia Display Italics"/>
              </a:rPr>
              <a:t>The Ohio State University</a:t>
            </a:r>
          </a:p>
          <a:p>
            <a:pPr algn="l">
              <a:lnSpc>
                <a:spcPts val="3090"/>
              </a:lnSpc>
            </a:pPr>
            <a:endParaRPr lang="en-US" sz="4505" i="1">
              <a:solidFill>
                <a:srgbClr val="175378"/>
              </a:solidFill>
              <a:latin typeface="Ofelia Display Italics"/>
              <a:ea typeface="Ofelia Display Italics"/>
              <a:cs typeface="Ofelia Display Italics"/>
              <a:sym typeface="Ofelia Display Italics"/>
            </a:endParaRPr>
          </a:p>
        </p:txBody>
      </p:sp>
      <p:sp>
        <p:nvSpPr>
          <p:cNvPr id="12" name="TextBox 12"/>
          <p:cNvSpPr txBox="1"/>
          <p:nvPr/>
        </p:nvSpPr>
        <p:spPr>
          <a:xfrm>
            <a:off x="1028700" y="446699"/>
            <a:ext cx="13829479" cy="1250950"/>
          </a:xfrm>
          <a:prstGeom prst="rect">
            <a:avLst/>
          </a:prstGeom>
        </p:spPr>
        <p:txBody>
          <a:bodyPr lIns="0" tIns="0" rIns="0" bIns="0" rtlCol="0" anchor="t">
            <a:spAutoFit/>
          </a:bodyPr>
          <a:lstStyle/>
          <a:p>
            <a:pPr marL="0" lvl="0" indent="0" algn="l">
              <a:lnSpc>
                <a:spcPts val="9200"/>
              </a:lnSpc>
              <a:spcBef>
                <a:spcPct val="0"/>
              </a:spcBef>
            </a:pPr>
            <a:r>
              <a:rPr lang="en-US" sz="8000" b="1">
                <a:solidFill>
                  <a:srgbClr val="175378"/>
                </a:solidFill>
                <a:latin typeface="Ofelia Display Ultra-Bold"/>
                <a:ea typeface="Ofelia Display Ultra-Bold"/>
                <a:cs typeface="Ofelia Display Ultra-Bold"/>
                <a:sym typeface="Ofelia Display Ultra-Bold"/>
              </a:rPr>
              <a:t>Faces of Our Field</a:t>
            </a:r>
          </a:p>
        </p:txBody>
      </p:sp>
      <p:sp>
        <p:nvSpPr>
          <p:cNvPr id="13" name="TextBox 13"/>
          <p:cNvSpPr txBox="1"/>
          <p:nvPr/>
        </p:nvSpPr>
        <p:spPr>
          <a:xfrm>
            <a:off x="7131919" y="5860192"/>
            <a:ext cx="10013752" cy="1901931"/>
          </a:xfrm>
          <a:prstGeom prst="rect">
            <a:avLst/>
          </a:prstGeom>
        </p:spPr>
        <p:txBody>
          <a:bodyPr lIns="0" tIns="0" rIns="0" bIns="0" rtlCol="0" anchor="t">
            <a:spAutoFit/>
          </a:bodyPr>
          <a:lstStyle/>
          <a:p>
            <a:pPr algn="ctr">
              <a:lnSpc>
                <a:spcPts val="7747"/>
              </a:lnSpc>
            </a:pPr>
            <a:r>
              <a:rPr lang="en-US" sz="5533" b="1" dirty="0">
                <a:solidFill>
                  <a:schemeClr val="bg1"/>
                </a:solidFill>
                <a:latin typeface="Ofelia Display Bold"/>
                <a:ea typeface="Ofelia Display Bold"/>
                <a:cs typeface="Ofelia Display Bold"/>
                <a:sym typeface="Ofelia Display Bold"/>
              </a:rPr>
              <a:t>“People are a mirror image of </a:t>
            </a:r>
          </a:p>
          <a:p>
            <a:pPr algn="ctr">
              <a:lnSpc>
                <a:spcPts val="7747"/>
              </a:lnSpc>
              <a:spcBef>
                <a:spcPct val="0"/>
              </a:spcBef>
            </a:pPr>
            <a:r>
              <a:rPr lang="en-US" sz="5533" b="1" dirty="0">
                <a:solidFill>
                  <a:schemeClr val="bg1"/>
                </a:solidFill>
                <a:latin typeface="Ofelia Display Bold"/>
                <a:ea typeface="Ofelia Display Bold"/>
                <a:cs typeface="Ofelia Display Bold"/>
                <a:sym typeface="Ofelia Display Bold"/>
              </a:rPr>
              <a:t>the land they live on.”</a:t>
            </a:r>
          </a:p>
        </p:txBody>
      </p:sp>
      <p:sp>
        <p:nvSpPr>
          <p:cNvPr id="14" name="TextBox 14"/>
          <p:cNvSpPr txBox="1"/>
          <p:nvPr/>
        </p:nvSpPr>
        <p:spPr>
          <a:xfrm>
            <a:off x="6719144" y="4032630"/>
            <a:ext cx="10839301" cy="533914"/>
          </a:xfrm>
          <a:prstGeom prst="rect">
            <a:avLst/>
          </a:prstGeom>
        </p:spPr>
        <p:txBody>
          <a:bodyPr lIns="0" tIns="0" rIns="0" bIns="0" rtlCol="0" anchor="t">
            <a:spAutoFit/>
          </a:bodyPr>
          <a:lstStyle/>
          <a:p>
            <a:pPr algn="ctr">
              <a:lnSpc>
                <a:spcPts val="4163"/>
              </a:lnSpc>
              <a:spcBef>
                <a:spcPct val="0"/>
              </a:spcBef>
            </a:pPr>
            <a:r>
              <a:rPr lang="en-US" sz="2973" b="1">
                <a:solidFill>
                  <a:srgbClr val="175378"/>
                </a:solidFill>
                <a:latin typeface="Ofelia Display Bold"/>
                <a:ea typeface="Ofelia Display Bold"/>
                <a:cs typeface="Ofelia Display Bold"/>
                <a:sym typeface="Ofelia Display Bold"/>
              </a:rPr>
              <a:t>Understanding soil as the foundation of a thriving civilization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EF6F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3879932"/>
          </a:xfrm>
          <a:custGeom>
            <a:avLst/>
            <a:gdLst/>
            <a:ahLst/>
            <a:cxnLst/>
            <a:rect l="l" t="t" r="r" b="b"/>
            <a:pathLst>
              <a:path w="18288000" h="3879932">
                <a:moveTo>
                  <a:pt x="0" y="0"/>
                </a:moveTo>
                <a:lnTo>
                  <a:pt x="18288000" y="0"/>
                </a:lnTo>
                <a:lnTo>
                  <a:pt x="18288000" y="3879932"/>
                </a:lnTo>
                <a:lnTo>
                  <a:pt x="0" y="3879932"/>
                </a:lnTo>
                <a:lnTo>
                  <a:pt x="0" y="0"/>
                </a:lnTo>
                <a:close/>
              </a:path>
            </a:pathLst>
          </a:custGeom>
          <a:blipFill>
            <a:blip r:embed="rId2"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 name="TextBox 3"/>
          <p:cNvSpPr txBox="1"/>
          <p:nvPr/>
        </p:nvSpPr>
        <p:spPr>
          <a:xfrm>
            <a:off x="1028700" y="3167187"/>
            <a:ext cx="11179513" cy="4969006"/>
          </a:xfrm>
          <a:prstGeom prst="rect">
            <a:avLst/>
          </a:prstGeom>
        </p:spPr>
        <p:txBody>
          <a:bodyPr lIns="0" tIns="0" rIns="0" bIns="0" rtlCol="0" anchor="t">
            <a:spAutoFit/>
          </a:bodyPr>
          <a:lstStyle/>
          <a:p>
            <a:pPr algn="l">
              <a:lnSpc>
                <a:spcPts val="18711"/>
              </a:lnSpc>
            </a:pPr>
            <a:r>
              <a:rPr lang="en-US" sz="17010" b="1">
                <a:solidFill>
                  <a:srgbClr val="21488A"/>
                </a:solidFill>
                <a:latin typeface="Ofelia Display Ultra-Bold"/>
                <a:ea typeface="Ofelia Display Ultra-Bold"/>
                <a:cs typeface="Ofelia Display Ultra-Bold"/>
                <a:sym typeface="Ofelia Display Ultra-Bold"/>
              </a:rPr>
              <a:t>Thank You!</a:t>
            </a:r>
          </a:p>
        </p:txBody>
      </p:sp>
      <p:sp>
        <p:nvSpPr>
          <p:cNvPr id="4" name="Freeform 4"/>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5" name="AutoShape 5"/>
          <p:cNvSpPr/>
          <p:nvPr/>
        </p:nvSpPr>
        <p:spPr>
          <a:xfrm>
            <a:off x="1028700" y="9248775"/>
            <a:ext cx="16230600" cy="0"/>
          </a:xfrm>
          <a:prstGeom prst="line">
            <a:avLst/>
          </a:prstGeom>
          <a:ln w="19050" cap="flat">
            <a:solidFill>
              <a:srgbClr val="399CD9"/>
            </a:solidFill>
            <a:prstDash val="solid"/>
            <a:headEnd type="none" w="sm" len="sm"/>
            <a:tailEnd type="none" w="sm" len="sm"/>
          </a:ln>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F6FC"/>
        </a:solidFill>
        <a:effectLst/>
      </p:bgPr>
    </p:bg>
    <p:spTree>
      <p:nvGrpSpPr>
        <p:cNvPr id="1" name=""/>
        <p:cNvGrpSpPr/>
        <p:nvPr/>
      </p:nvGrpSpPr>
      <p:grpSpPr>
        <a:xfrm>
          <a:off x="0" y="0"/>
          <a:ext cx="0" cy="0"/>
          <a:chOff x="0" y="0"/>
          <a:chExt cx="0" cy="0"/>
        </a:xfrm>
      </p:grpSpPr>
      <p:sp>
        <p:nvSpPr>
          <p:cNvPr id="2" name="AutoShape 2"/>
          <p:cNvSpPr/>
          <p:nvPr/>
        </p:nvSpPr>
        <p:spPr>
          <a:xfrm>
            <a:off x="0" y="9700628"/>
            <a:ext cx="18395101" cy="0"/>
          </a:xfrm>
          <a:prstGeom prst="line">
            <a:avLst/>
          </a:prstGeom>
          <a:ln w="38100" cap="flat">
            <a:solidFill>
              <a:srgbClr val="FFFFFF"/>
            </a:solidFill>
            <a:prstDash val="solid"/>
            <a:headEnd type="none" w="sm" len="sm"/>
            <a:tailEnd type="none" w="sm" len="sm"/>
          </a:ln>
        </p:spPr>
        <p:txBody>
          <a:bodyPr/>
          <a:lstStyle/>
          <a:p>
            <a:endParaRPr lang="en-US"/>
          </a:p>
        </p:txBody>
      </p:sp>
      <p:grpSp>
        <p:nvGrpSpPr>
          <p:cNvPr id="3" name="Group 3"/>
          <p:cNvGrpSpPr/>
          <p:nvPr/>
        </p:nvGrpSpPr>
        <p:grpSpPr>
          <a:xfrm>
            <a:off x="1758046" y="2559881"/>
            <a:ext cx="4499540" cy="6332901"/>
            <a:chOff x="0" y="0"/>
            <a:chExt cx="6767533" cy="9525000"/>
          </a:xfrm>
        </p:grpSpPr>
        <p:sp>
          <p:nvSpPr>
            <p:cNvPr id="4" name="Freeform 4"/>
            <p:cNvSpPr/>
            <p:nvPr/>
          </p:nvSpPr>
          <p:spPr>
            <a:xfrm>
              <a:off x="0" y="0"/>
              <a:ext cx="6767533" cy="9525000"/>
            </a:xfrm>
            <a:custGeom>
              <a:avLst/>
              <a:gdLst/>
              <a:ahLst/>
              <a:cxnLst/>
              <a:rect l="l" t="t" r="r" b="b"/>
              <a:pathLst>
                <a:path w="6767533" h="9525000">
                  <a:moveTo>
                    <a:pt x="0" y="9042400"/>
                  </a:moveTo>
                  <a:lnTo>
                    <a:pt x="0" y="482600"/>
                  </a:lnTo>
                  <a:cubicBezTo>
                    <a:pt x="0" y="215900"/>
                    <a:pt x="230096" y="0"/>
                    <a:pt x="514333" y="0"/>
                  </a:cubicBezTo>
                  <a:lnTo>
                    <a:pt x="6253200" y="0"/>
                  </a:lnTo>
                  <a:cubicBezTo>
                    <a:pt x="6537437" y="0"/>
                    <a:pt x="6767533" y="217170"/>
                    <a:pt x="6767533" y="482600"/>
                  </a:cubicBezTo>
                  <a:lnTo>
                    <a:pt x="6767533" y="9042400"/>
                  </a:lnTo>
                  <a:cubicBezTo>
                    <a:pt x="6767533" y="9309100"/>
                    <a:pt x="6537437" y="9525000"/>
                    <a:pt x="6253200" y="9525000"/>
                  </a:cubicBezTo>
                  <a:lnTo>
                    <a:pt x="514333" y="9525000"/>
                  </a:lnTo>
                  <a:cubicBezTo>
                    <a:pt x="231450" y="9525000"/>
                    <a:pt x="0" y="9309100"/>
                    <a:pt x="0" y="9042400"/>
                  </a:cubicBezTo>
                  <a:close/>
                </a:path>
              </a:pathLst>
            </a:custGeom>
            <a:solidFill>
              <a:srgbClr val="000000">
                <a:alpha val="0"/>
              </a:srgbClr>
            </a:solidFill>
            <a:ln w="12700">
              <a:solidFill>
                <a:srgbClr val="000000"/>
              </a:solidFill>
            </a:ln>
          </p:spPr>
          <p:txBody>
            <a:bodyPr/>
            <a:lstStyle/>
            <a:p>
              <a:endParaRPr lang="en-US"/>
            </a:p>
          </p:txBody>
        </p:sp>
      </p:grpSp>
      <p:sp>
        <p:nvSpPr>
          <p:cNvPr id="5" name="Freeform 5"/>
          <p:cNvSpPr/>
          <p:nvPr/>
        </p:nvSpPr>
        <p:spPr>
          <a:xfrm>
            <a:off x="0" y="0"/>
            <a:ext cx="18288000" cy="3879932"/>
          </a:xfrm>
          <a:custGeom>
            <a:avLst/>
            <a:gdLst/>
            <a:ahLst/>
            <a:cxnLst/>
            <a:rect l="l" t="t" r="r" b="b"/>
            <a:pathLst>
              <a:path w="18288000" h="3879932">
                <a:moveTo>
                  <a:pt x="0" y="0"/>
                </a:moveTo>
                <a:lnTo>
                  <a:pt x="18288000" y="0"/>
                </a:lnTo>
                <a:lnTo>
                  <a:pt x="18288000" y="3879932"/>
                </a:lnTo>
                <a:lnTo>
                  <a:pt x="0" y="3879932"/>
                </a:lnTo>
                <a:lnTo>
                  <a:pt x="0" y="0"/>
                </a:lnTo>
                <a:close/>
              </a:path>
            </a:pathLst>
          </a:custGeom>
          <a:blipFill>
            <a:blip r:embed="rId3"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6" name="AutoShape 6"/>
          <p:cNvSpPr/>
          <p:nvPr/>
        </p:nvSpPr>
        <p:spPr>
          <a:xfrm>
            <a:off x="1030607" y="9248775"/>
            <a:ext cx="16230600" cy="0"/>
          </a:xfrm>
          <a:prstGeom prst="line">
            <a:avLst/>
          </a:prstGeom>
          <a:ln w="19050" cap="flat">
            <a:solidFill>
              <a:srgbClr val="399CD9"/>
            </a:solidFill>
            <a:prstDash val="solid"/>
            <a:headEnd type="none" w="sm" len="sm"/>
            <a:tailEnd type="none" w="sm" len="sm"/>
          </a:ln>
        </p:spPr>
        <p:txBody>
          <a:bodyPr/>
          <a:lstStyle/>
          <a:p>
            <a:endParaRPr lang="en-US"/>
          </a:p>
        </p:txBody>
      </p:sp>
      <p:sp>
        <p:nvSpPr>
          <p:cNvPr id="7" name="Freeform 7"/>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8" name="Group 8"/>
          <p:cNvGrpSpPr/>
          <p:nvPr/>
        </p:nvGrpSpPr>
        <p:grpSpPr>
          <a:xfrm>
            <a:off x="1758046" y="2559881"/>
            <a:ext cx="4499540" cy="6332901"/>
            <a:chOff x="0" y="0"/>
            <a:chExt cx="698032" cy="982449"/>
          </a:xfrm>
        </p:grpSpPr>
        <p:sp>
          <p:nvSpPr>
            <p:cNvPr id="9" name="Freeform 9"/>
            <p:cNvSpPr/>
            <p:nvPr/>
          </p:nvSpPr>
          <p:spPr>
            <a:xfrm>
              <a:off x="0" y="0"/>
              <a:ext cx="698032" cy="982449"/>
            </a:xfrm>
            <a:custGeom>
              <a:avLst/>
              <a:gdLst/>
              <a:ahLst/>
              <a:cxnLst/>
              <a:rect l="l" t="t" r="r" b="b"/>
              <a:pathLst>
                <a:path w="698032" h="982449">
                  <a:moveTo>
                    <a:pt x="72265" y="0"/>
                  </a:moveTo>
                  <a:lnTo>
                    <a:pt x="625767" y="0"/>
                  </a:lnTo>
                  <a:cubicBezTo>
                    <a:pt x="665678" y="0"/>
                    <a:pt x="698032" y="32354"/>
                    <a:pt x="698032" y="72265"/>
                  </a:cubicBezTo>
                  <a:lnTo>
                    <a:pt x="698032" y="910184"/>
                  </a:lnTo>
                  <a:cubicBezTo>
                    <a:pt x="698032" y="950095"/>
                    <a:pt x="665678" y="982449"/>
                    <a:pt x="625767" y="982449"/>
                  </a:cubicBezTo>
                  <a:lnTo>
                    <a:pt x="72265" y="982449"/>
                  </a:lnTo>
                  <a:cubicBezTo>
                    <a:pt x="32354" y="982449"/>
                    <a:pt x="0" y="950095"/>
                    <a:pt x="0" y="910184"/>
                  </a:cubicBezTo>
                  <a:lnTo>
                    <a:pt x="0" y="72265"/>
                  </a:lnTo>
                  <a:cubicBezTo>
                    <a:pt x="0" y="32354"/>
                    <a:pt x="32354" y="0"/>
                    <a:pt x="72265" y="0"/>
                  </a:cubicBez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grpSp>
      <p:grpSp>
        <p:nvGrpSpPr>
          <p:cNvPr id="10" name="Group 10"/>
          <p:cNvGrpSpPr/>
          <p:nvPr/>
        </p:nvGrpSpPr>
        <p:grpSpPr>
          <a:xfrm>
            <a:off x="7149462" y="5715000"/>
            <a:ext cx="8939286" cy="3086100"/>
            <a:chOff x="0" y="0"/>
            <a:chExt cx="2354380" cy="812800"/>
          </a:xfrm>
        </p:grpSpPr>
        <p:sp>
          <p:nvSpPr>
            <p:cNvPr id="11" name="Freeform 11"/>
            <p:cNvSpPr/>
            <p:nvPr/>
          </p:nvSpPr>
          <p:spPr>
            <a:xfrm>
              <a:off x="0" y="0"/>
              <a:ext cx="2354380" cy="812800"/>
            </a:xfrm>
            <a:custGeom>
              <a:avLst/>
              <a:gdLst/>
              <a:ahLst/>
              <a:cxnLst/>
              <a:rect l="l" t="t" r="r" b="b"/>
              <a:pathLst>
                <a:path w="2354380" h="812800">
                  <a:moveTo>
                    <a:pt x="44169" y="0"/>
                  </a:moveTo>
                  <a:lnTo>
                    <a:pt x="2310211" y="0"/>
                  </a:lnTo>
                  <a:cubicBezTo>
                    <a:pt x="2334605" y="0"/>
                    <a:pt x="2354380" y="19775"/>
                    <a:pt x="2354380" y="44169"/>
                  </a:cubicBezTo>
                  <a:lnTo>
                    <a:pt x="2354380" y="768631"/>
                  </a:lnTo>
                  <a:cubicBezTo>
                    <a:pt x="2354380" y="793025"/>
                    <a:pt x="2334605" y="812800"/>
                    <a:pt x="2310211" y="812800"/>
                  </a:cubicBezTo>
                  <a:lnTo>
                    <a:pt x="44169" y="812800"/>
                  </a:lnTo>
                  <a:cubicBezTo>
                    <a:pt x="19775" y="812800"/>
                    <a:pt x="0" y="793025"/>
                    <a:pt x="0" y="768631"/>
                  </a:cubicBezTo>
                  <a:lnTo>
                    <a:pt x="0" y="44169"/>
                  </a:lnTo>
                  <a:cubicBezTo>
                    <a:pt x="0" y="19775"/>
                    <a:pt x="19775" y="0"/>
                    <a:pt x="44169" y="0"/>
                  </a:cubicBezTo>
                  <a:close/>
                </a:path>
              </a:pathLst>
            </a:custGeom>
            <a:solidFill>
              <a:srgbClr val="EEF6FC"/>
            </a:solidFill>
            <a:ln w="28575" cap="rnd">
              <a:solidFill>
                <a:srgbClr val="A9D4EF"/>
              </a:solidFill>
              <a:prstDash val="solid"/>
              <a:round/>
            </a:ln>
          </p:spPr>
          <p:txBody>
            <a:bodyPr/>
            <a:lstStyle/>
            <a:p>
              <a:endParaRPr lang="en-US"/>
            </a:p>
          </p:txBody>
        </p:sp>
        <p:sp>
          <p:nvSpPr>
            <p:cNvPr id="12" name="TextBox 12"/>
            <p:cNvSpPr txBox="1"/>
            <p:nvPr/>
          </p:nvSpPr>
          <p:spPr>
            <a:xfrm>
              <a:off x="0" y="-57150"/>
              <a:ext cx="2354380" cy="869950"/>
            </a:xfrm>
            <a:prstGeom prst="rect">
              <a:avLst/>
            </a:prstGeom>
          </p:spPr>
          <p:txBody>
            <a:bodyPr lIns="50800" tIns="50800" rIns="50800" bIns="50800" rtlCol="0" anchor="ctr"/>
            <a:lstStyle/>
            <a:p>
              <a:pPr algn="ctr">
                <a:lnSpc>
                  <a:spcPts val="2660"/>
                </a:lnSpc>
              </a:pPr>
              <a:endParaRPr/>
            </a:p>
          </p:txBody>
        </p:sp>
      </p:grpSp>
      <p:grpSp>
        <p:nvGrpSpPr>
          <p:cNvPr id="13" name="Group 13"/>
          <p:cNvGrpSpPr/>
          <p:nvPr/>
        </p:nvGrpSpPr>
        <p:grpSpPr>
          <a:xfrm rot="5400000">
            <a:off x="14125095" y="800384"/>
            <a:ext cx="3430383" cy="2279165"/>
            <a:chOff x="0" y="0"/>
            <a:chExt cx="6365240" cy="4229100"/>
          </a:xfrm>
        </p:grpSpPr>
        <p:sp>
          <p:nvSpPr>
            <p:cNvPr id="14" name="Freeform 14"/>
            <p:cNvSpPr/>
            <p:nvPr/>
          </p:nvSpPr>
          <p:spPr>
            <a:xfrm rot="-5400000">
              <a:off x="1068070" y="-1068070"/>
              <a:ext cx="4229100" cy="6365240"/>
            </a:xfrm>
            <a:custGeom>
              <a:avLst/>
              <a:gdLst/>
              <a:ahLst/>
              <a:cxnLst/>
              <a:rect l="l" t="t" r="r" b="b"/>
              <a:pathLst>
                <a:path w="4229100" h="6365240">
                  <a:moveTo>
                    <a:pt x="0" y="5951220"/>
                  </a:moveTo>
                  <a:lnTo>
                    <a:pt x="0" y="414020"/>
                  </a:lnTo>
                  <a:cubicBezTo>
                    <a:pt x="0" y="185420"/>
                    <a:pt x="185420" y="0"/>
                    <a:pt x="412750" y="0"/>
                  </a:cubicBezTo>
                  <a:lnTo>
                    <a:pt x="3815080" y="0"/>
                  </a:lnTo>
                  <a:cubicBezTo>
                    <a:pt x="4043680" y="0"/>
                    <a:pt x="4229100" y="185420"/>
                    <a:pt x="4229100" y="414020"/>
                  </a:cubicBezTo>
                  <a:lnTo>
                    <a:pt x="4229100" y="5951220"/>
                  </a:lnTo>
                  <a:cubicBezTo>
                    <a:pt x="4229100" y="6179820"/>
                    <a:pt x="4043680" y="6365240"/>
                    <a:pt x="3815080" y="6365240"/>
                  </a:cubicBezTo>
                  <a:lnTo>
                    <a:pt x="412750" y="6365240"/>
                  </a:lnTo>
                  <a:cubicBezTo>
                    <a:pt x="185420" y="6365240"/>
                    <a:pt x="0" y="6179820"/>
                    <a:pt x="0" y="5951220"/>
                  </a:cubicBez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15" name="TextBox 15"/>
          <p:cNvSpPr txBox="1"/>
          <p:nvPr/>
        </p:nvSpPr>
        <p:spPr>
          <a:xfrm>
            <a:off x="7149462" y="2588456"/>
            <a:ext cx="8939286" cy="1230743"/>
          </a:xfrm>
          <a:prstGeom prst="rect">
            <a:avLst/>
          </a:prstGeom>
        </p:spPr>
        <p:txBody>
          <a:bodyPr lIns="0" tIns="0" rIns="0" bIns="0" rtlCol="0" anchor="t">
            <a:spAutoFit/>
          </a:bodyPr>
          <a:lstStyle/>
          <a:p>
            <a:pPr algn="l">
              <a:lnSpc>
                <a:spcPts val="4640"/>
              </a:lnSpc>
            </a:pPr>
            <a:r>
              <a:rPr lang="en-US" sz="4505" b="1">
                <a:solidFill>
                  <a:srgbClr val="175378"/>
                </a:solidFill>
                <a:latin typeface="Ofelia Display Bold"/>
                <a:ea typeface="Ofelia Display Bold"/>
                <a:cs typeface="Ofelia Display Bold"/>
                <a:sym typeface="Ofelia Display Bold"/>
              </a:rPr>
              <a:t>Jo Handelsman</a:t>
            </a:r>
          </a:p>
          <a:p>
            <a:pPr algn="l">
              <a:lnSpc>
                <a:spcPts val="4640"/>
              </a:lnSpc>
            </a:pPr>
            <a:r>
              <a:rPr lang="en-US" sz="4505">
                <a:solidFill>
                  <a:srgbClr val="175378"/>
                </a:solidFill>
                <a:latin typeface="Ofelia Display"/>
                <a:ea typeface="Ofelia Display"/>
                <a:cs typeface="Ofelia Display"/>
                <a:sym typeface="Ofelia Display"/>
              </a:rPr>
              <a:t>Soil Scientist, </a:t>
            </a:r>
            <a:r>
              <a:rPr lang="en-US" sz="4505" i="1">
                <a:solidFill>
                  <a:srgbClr val="175378"/>
                </a:solidFill>
                <a:latin typeface="Ofelia Display Italics"/>
                <a:ea typeface="Ofelia Display Italics"/>
                <a:cs typeface="Ofelia Display Italics"/>
                <a:sym typeface="Ofelia Display Italics"/>
              </a:rPr>
              <a:t>UW-Madison</a:t>
            </a:r>
          </a:p>
        </p:txBody>
      </p:sp>
      <p:sp>
        <p:nvSpPr>
          <p:cNvPr id="16" name="TextBox 16"/>
          <p:cNvSpPr txBox="1"/>
          <p:nvPr/>
        </p:nvSpPr>
        <p:spPr>
          <a:xfrm>
            <a:off x="7149462" y="3894596"/>
            <a:ext cx="10035069" cy="1925755"/>
          </a:xfrm>
          <a:prstGeom prst="rect">
            <a:avLst/>
          </a:prstGeom>
        </p:spPr>
        <p:txBody>
          <a:bodyPr lIns="0" tIns="0" rIns="0" bIns="0" rtlCol="0" anchor="t">
            <a:spAutoFit/>
          </a:bodyPr>
          <a:lstStyle/>
          <a:p>
            <a:pPr algn="l">
              <a:lnSpc>
                <a:spcPts val="3755"/>
              </a:lnSpc>
            </a:pPr>
            <a:r>
              <a:rPr lang="en-US" sz="3078">
                <a:solidFill>
                  <a:srgbClr val="175378"/>
                </a:solidFill>
                <a:latin typeface="Ofelia Display"/>
                <a:ea typeface="Ofelia Display"/>
                <a:cs typeface="Ofelia Display"/>
                <a:sym typeface="Ofelia Display"/>
              </a:rPr>
              <a:t>Former associate director for science at the White House Office of Science and Technology Policy and science advisor to President Barack Obama​</a:t>
            </a:r>
          </a:p>
          <a:p>
            <a:pPr algn="l">
              <a:lnSpc>
                <a:spcPts val="3755"/>
              </a:lnSpc>
            </a:pPr>
            <a:endParaRPr lang="en-US" sz="3078">
              <a:solidFill>
                <a:srgbClr val="175378"/>
              </a:solidFill>
              <a:latin typeface="Ofelia Display"/>
              <a:ea typeface="Ofelia Display"/>
              <a:cs typeface="Ofelia Display"/>
              <a:sym typeface="Ofelia Display"/>
            </a:endParaRPr>
          </a:p>
        </p:txBody>
      </p:sp>
      <p:sp>
        <p:nvSpPr>
          <p:cNvPr id="17" name="TextBox 17"/>
          <p:cNvSpPr txBox="1"/>
          <p:nvPr/>
        </p:nvSpPr>
        <p:spPr>
          <a:xfrm>
            <a:off x="1028700" y="446699"/>
            <a:ext cx="13829479" cy="1250950"/>
          </a:xfrm>
          <a:prstGeom prst="rect">
            <a:avLst/>
          </a:prstGeom>
        </p:spPr>
        <p:txBody>
          <a:bodyPr lIns="0" tIns="0" rIns="0" bIns="0" rtlCol="0" anchor="t">
            <a:spAutoFit/>
          </a:bodyPr>
          <a:lstStyle/>
          <a:p>
            <a:pPr marL="0" lvl="0" indent="0" algn="l">
              <a:lnSpc>
                <a:spcPts val="9200"/>
              </a:lnSpc>
              <a:spcBef>
                <a:spcPct val="0"/>
              </a:spcBef>
            </a:pPr>
            <a:r>
              <a:rPr lang="en-US" sz="8000" b="1">
                <a:solidFill>
                  <a:srgbClr val="175378"/>
                </a:solidFill>
                <a:latin typeface="Ofelia Display Ultra-Bold"/>
                <a:ea typeface="Ofelia Display Ultra-Bold"/>
                <a:cs typeface="Ofelia Display Ultra-Bold"/>
                <a:sym typeface="Ofelia Display Ultra-Bold"/>
              </a:rPr>
              <a:t>Faces of Our Field</a:t>
            </a:r>
          </a:p>
        </p:txBody>
      </p:sp>
      <p:sp>
        <p:nvSpPr>
          <p:cNvPr id="18" name="TextBox 18"/>
          <p:cNvSpPr txBox="1"/>
          <p:nvPr/>
        </p:nvSpPr>
        <p:spPr>
          <a:xfrm>
            <a:off x="7352384" y="5815965"/>
            <a:ext cx="8487903" cy="2836099"/>
          </a:xfrm>
          <a:prstGeom prst="rect">
            <a:avLst/>
          </a:prstGeom>
        </p:spPr>
        <p:txBody>
          <a:bodyPr lIns="0" tIns="0" rIns="0" bIns="0" rtlCol="0" anchor="t">
            <a:spAutoFit/>
          </a:bodyPr>
          <a:lstStyle/>
          <a:p>
            <a:pPr algn="ctr">
              <a:lnSpc>
                <a:spcPts val="3779"/>
              </a:lnSpc>
            </a:pPr>
            <a:r>
              <a:rPr lang="en-US" sz="2699">
                <a:solidFill>
                  <a:srgbClr val="175378"/>
                </a:solidFill>
                <a:latin typeface="Verdana Pro"/>
                <a:ea typeface="Verdana Pro"/>
                <a:cs typeface="Verdana Pro"/>
                <a:sym typeface="Verdana Pro"/>
              </a:rPr>
              <a:t>“The gifts of the soil truly changed the course of human existence, removing such diseases as typhoid fever, tuberculosis, and typhus from the top ten causes of death in countries with antibiotics and making bacterial infectious disease treatable rather than deadly.”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F6FC"/>
        </a:solidFill>
        <a:effectLst/>
      </p:bgPr>
    </p:bg>
    <p:spTree>
      <p:nvGrpSpPr>
        <p:cNvPr id="1" name=""/>
        <p:cNvGrpSpPr/>
        <p:nvPr/>
      </p:nvGrpSpPr>
      <p:grpSpPr>
        <a:xfrm>
          <a:off x="0" y="0"/>
          <a:ext cx="0" cy="0"/>
          <a:chOff x="0" y="0"/>
          <a:chExt cx="0" cy="0"/>
        </a:xfrm>
      </p:grpSpPr>
      <p:sp>
        <p:nvSpPr>
          <p:cNvPr id="2" name="AutoShape 2"/>
          <p:cNvSpPr/>
          <p:nvPr/>
        </p:nvSpPr>
        <p:spPr>
          <a:xfrm>
            <a:off x="0" y="9700628"/>
            <a:ext cx="18395101" cy="0"/>
          </a:xfrm>
          <a:prstGeom prst="line">
            <a:avLst/>
          </a:prstGeom>
          <a:ln w="38100" cap="flat">
            <a:solidFill>
              <a:srgbClr val="FFFFFF"/>
            </a:solidFill>
            <a:prstDash val="solid"/>
            <a:headEnd type="none" w="sm" len="sm"/>
            <a:tailEnd type="none" w="sm" len="sm"/>
          </a:ln>
        </p:spPr>
        <p:txBody>
          <a:bodyPr/>
          <a:lstStyle/>
          <a:p>
            <a:endParaRPr lang="en-US"/>
          </a:p>
        </p:txBody>
      </p:sp>
      <p:grpSp>
        <p:nvGrpSpPr>
          <p:cNvPr id="3" name="Group 3"/>
          <p:cNvGrpSpPr/>
          <p:nvPr/>
        </p:nvGrpSpPr>
        <p:grpSpPr>
          <a:xfrm>
            <a:off x="1758046" y="2559881"/>
            <a:ext cx="4499540" cy="6332901"/>
            <a:chOff x="0" y="0"/>
            <a:chExt cx="6767533" cy="9525000"/>
          </a:xfrm>
        </p:grpSpPr>
        <p:sp>
          <p:nvSpPr>
            <p:cNvPr id="4" name="Freeform 4"/>
            <p:cNvSpPr/>
            <p:nvPr/>
          </p:nvSpPr>
          <p:spPr>
            <a:xfrm>
              <a:off x="0" y="0"/>
              <a:ext cx="6767533" cy="9525000"/>
            </a:xfrm>
            <a:custGeom>
              <a:avLst/>
              <a:gdLst/>
              <a:ahLst/>
              <a:cxnLst/>
              <a:rect l="l" t="t" r="r" b="b"/>
              <a:pathLst>
                <a:path w="6767533" h="9525000">
                  <a:moveTo>
                    <a:pt x="0" y="9042400"/>
                  </a:moveTo>
                  <a:lnTo>
                    <a:pt x="0" y="482600"/>
                  </a:lnTo>
                  <a:cubicBezTo>
                    <a:pt x="0" y="215900"/>
                    <a:pt x="230096" y="0"/>
                    <a:pt x="514333" y="0"/>
                  </a:cubicBezTo>
                  <a:lnTo>
                    <a:pt x="6253200" y="0"/>
                  </a:lnTo>
                  <a:cubicBezTo>
                    <a:pt x="6537437" y="0"/>
                    <a:pt x="6767533" y="217170"/>
                    <a:pt x="6767533" y="482600"/>
                  </a:cubicBezTo>
                  <a:lnTo>
                    <a:pt x="6767533" y="9042400"/>
                  </a:lnTo>
                  <a:cubicBezTo>
                    <a:pt x="6767533" y="9309100"/>
                    <a:pt x="6537437" y="9525000"/>
                    <a:pt x="6253200" y="9525000"/>
                  </a:cubicBezTo>
                  <a:lnTo>
                    <a:pt x="514333" y="9525000"/>
                  </a:lnTo>
                  <a:cubicBezTo>
                    <a:pt x="231450" y="9525000"/>
                    <a:pt x="0" y="9309100"/>
                    <a:pt x="0" y="9042400"/>
                  </a:cubicBezTo>
                  <a:close/>
                </a:path>
              </a:pathLst>
            </a:custGeom>
            <a:solidFill>
              <a:srgbClr val="000000">
                <a:alpha val="0"/>
              </a:srgbClr>
            </a:solidFill>
            <a:ln w="12700">
              <a:solidFill>
                <a:srgbClr val="000000"/>
              </a:solidFill>
            </a:ln>
          </p:spPr>
          <p:txBody>
            <a:bodyPr/>
            <a:lstStyle/>
            <a:p>
              <a:endParaRPr lang="en-US"/>
            </a:p>
          </p:txBody>
        </p:sp>
      </p:grpSp>
      <p:sp>
        <p:nvSpPr>
          <p:cNvPr id="5" name="Freeform 5"/>
          <p:cNvSpPr/>
          <p:nvPr/>
        </p:nvSpPr>
        <p:spPr>
          <a:xfrm>
            <a:off x="0" y="0"/>
            <a:ext cx="18288000" cy="3879932"/>
          </a:xfrm>
          <a:custGeom>
            <a:avLst/>
            <a:gdLst/>
            <a:ahLst/>
            <a:cxnLst/>
            <a:rect l="l" t="t" r="r" b="b"/>
            <a:pathLst>
              <a:path w="18288000" h="3879932">
                <a:moveTo>
                  <a:pt x="0" y="0"/>
                </a:moveTo>
                <a:lnTo>
                  <a:pt x="18288000" y="0"/>
                </a:lnTo>
                <a:lnTo>
                  <a:pt x="18288000" y="3879932"/>
                </a:lnTo>
                <a:lnTo>
                  <a:pt x="0" y="3879932"/>
                </a:lnTo>
                <a:lnTo>
                  <a:pt x="0" y="0"/>
                </a:lnTo>
                <a:close/>
              </a:path>
            </a:pathLst>
          </a:custGeom>
          <a:blipFill>
            <a:blip r:embed="rId3"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6" name="AutoShape 6"/>
          <p:cNvSpPr/>
          <p:nvPr/>
        </p:nvSpPr>
        <p:spPr>
          <a:xfrm>
            <a:off x="1028700" y="9248775"/>
            <a:ext cx="16230600" cy="0"/>
          </a:xfrm>
          <a:prstGeom prst="line">
            <a:avLst/>
          </a:prstGeom>
          <a:ln w="19050" cap="flat">
            <a:solidFill>
              <a:srgbClr val="399CD9"/>
            </a:solidFill>
            <a:prstDash val="solid"/>
            <a:headEnd type="none" w="sm" len="sm"/>
            <a:tailEnd type="none" w="sm" len="sm"/>
          </a:ln>
        </p:spPr>
        <p:txBody>
          <a:bodyPr/>
          <a:lstStyle/>
          <a:p>
            <a:endParaRPr lang="en-US"/>
          </a:p>
        </p:txBody>
      </p:sp>
      <p:sp>
        <p:nvSpPr>
          <p:cNvPr id="7" name="Freeform 7"/>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8" name="Group 8"/>
          <p:cNvGrpSpPr/>
          <p:nvPr/>
        </p:nvGrpSpPr>
        <p:grpSpPr>
          <a:xfrm>
            <a:off x="1758046" y="2559881"/>
            <a:ext cx="4499540" cy="6332901"/>
            <a:chOff x="0" y="0"/>
            <a:chExt cx="698032" cy="982449"/>
          </a:xfrm>
        </p:grpSpPr>
        <p:sp>
          <p:nvSpPr>
            <p:cNvPr id="9" name="Freeform 9"/>
            <p:cNvSpPr/>
            <p:nvPr/>
          </p:nvSpPr>
          <p:spPr>
            <a:xfrm rot="-276000">
              <a:off x="-35677" y="-23814"/>
              <a:ext cx="769385" cy="1030076"/>
            </a:xfrm>
            <a:custGeom>
              <a:avLst/>
              <a:gdLst/>
              <a:ahLst/>
              <a:cxnLst/>
              <a:rect l="l" t="t" r="r" b="b"/>
              <a:pathLst>
                <a:path w="769385" h="1030076">
                  <a:moveTo>
                    <a:pt x="148229" y="3201"/>
                  </a:moveTo>
                  <a:lnTo>
                    <a:pt x="699948" y="47591"/>
                  </a:lnTo>
                  <a:cubicBezTo>
                    <a:pt x="739730" y="50792"/>
                    <a:pt x="769386" y="85637"/>
                    <a:pt x="766185" y="125420"/>
                  </a:cubicBezTo>
                  <a:lnTo>
                    <a:pt x="698985" y="960639"/>
                  </a:lnTo>
                  <a:cubicBezTo>
                    <a:pt x="695784" y="1000421"/>
                    <a:pt x="660939" y="1030077"/>
                    <a:pt x="621157" y="1026876"/>
                  </a:cubicBezTo>
                  <a:lnTo>
                    <a:pt x="69438" y="982486"/>
                  </a:lnTo>
                  <a:cubicBezTo>
                    <a:pt x="29656" y="979285"/>
                    <a:pt x="0" y="944440"/>
                    <a:pt x="3201" y="904657"/>
                  </a:cubicBezTo>
                  <a:lnTo>
                    <a:pt x="70401" y="69438"/>
                  </a:lnTo>
                  <a:cubicBezTo>
                    <a:pt x="73602" y="29656"/>
                    <a:pt x="108447" y="0"/>
                    <a:pt x="148229" y="3201"/>
                  </a:cubicBez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grpSp>
      <p:grpSp>
        <p:nvGrpSpPr>
          <p:cNvPr id="10" name="Group 10"/>
          <p:cNvGrpSpPr/>
          <p:nvPr/>
        </p:nvGrpSpPr>
        <p:grpSpPr>
          <a:xfrm rot="5400000">
            <a:off x="10101824" y="1658101"/>
            <a:ext cx="3497580" cy="9668536"/>
            <a:chOff x="0" y="0"/>
            <a:chExt cx="6350000" cy="17553624"/>
          </a:xfrm>
        </p:grpSpPr>
        <p:sp>
          <p:nvSpPr>
            <p:cNvPr id="11" name="Freeform 11"/>
            <p:cNvSpPr/>
            <p:nvPr/>
          </p:nvSpPr>
          <p:spPr>
            <a:xfrm rot="-5400000">
              <a:off x="-5601812" y="5601812"/>
              <a:ext cx="17553623" cy="6350000"/>
            </a:xfrm>
            <a:custGeom>
              <a:avLst/>
              <a:gdLst/>
              <a:ahLst/>
              <a:cxnLst/>
              <a:rect l="l" t="t" r="r" b="b"/>
              <a:pathLst>
                <a:path w="17553623" h="6350000">
                  <a:moveTo>
                    <a:pt x="889383" y="0"/>
                  </a:moveTo>
                  <a:lnTo>
                    <a:pt x="16664240" y="0"/>
                  </a:lnTo>
                  <a:cubicBezTo>
                    <a:pt x="17155741" y="0"/>
                    <a:pt x="17553624" y="215900"/>
                    <a:pt x="17553624" y="482600"/>
                  </a:cubicBezTo>
                  <a:lnTo>
                    <a:pt x="17553624" y="5867400"/>
                  </a:lnTo>
                  <a:cubicBezTo>
                    <a:pt x="17553624" y="6134100"/>
                    <a:pt x="17153401" y="6350000"/>
                    <a:pt x="16664240" y="6350000"/>
                  </a:cubicBezTo>
                  <a:lnTo>
                    <a:pt x="889383" y="6350000"/>
                  </a:lnTo>
                  <a:cubicBezTo>
                    <a:pt x="397882" y="6350000"/>
                    <a:pt x="0" y="6134100"/>
                    <a:pt x="0" y="5867400"/>
                  </a:cubicBezTo>
                  <a:lnTo>
                    <a:pt x="0" y="482600"/>
                  </a:lnTo>
                  <a:cubicBezTo>
                    <a:pt x="0" y="217170"/>
                    <a:pt x="397882" y="0"/>
                    <a:pt x="889383" y="0"/>
                  </a:cubicBez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en-US"/>
            </a:p>
          </p:txBody>
        </p:sp>
      </p:grpSp>
      <p:sp>
        <p:nvSpPr>
          <p:cNvPr id="12" name="TextBox 12"/>
          <p:cNvSpPr txBox="1"/>
          <p:nvPr/>
        </p:nvSpPr>
        <p:spPr>
          <a:xfrm>
            <a:off x="7016346" y="2588456"/>
            <a:ext cx="8939286" cy="1230743"/>
          </a:xfrm>
          <a:prstGeom prst="rect">
            <a:avLst/>
          </a:prstGeom>
        </p:spPr>
        <p:txBody>
          <a:bodyPr lIns="0" tIns="0" rIns="0" bIns="0" rtlCol="0" anchor="t">
            <a:spAutoFit/>
          </a:bodyPr>
          <a:lstStyle/>
          <a:p>
            <a:pPr algn="l">
              <a:lnSpc>
                <a:spcPts val="4640"/>
              </a:lnSpc>
            </a:pPr>
            <a:r>
              <a:rPr lang="en-US" sz="4505" b="1">
                <a:solidFill>
                  <a:srgbClr val="175378"/>
                </a:solidFill>
                <a:latin typeface="Ofelia Display Bold"/>
                <a:ea typeface="Ofelia Display Bold"/>
                <a:cs typeface="Ofelia Display Bold"/>
                <a:sym typeface="Ofelia Display Bold"/>
              </a:rPr>
              <a:t>Paul Skinner</a:t>
            </a:r>
          </a:p>
          <a:p>
            <a:pPr algn="l">
              <a:lnSpc>
                <a:spcPts val="4640"/>
              </a:lnSpc>
            </a:pPr>
            <a:r>
              <a:rPr lang="en-US" sz="4505">
                <a:solidFill>
                  <a:srgbClr val="175378"/>
                </a:solidFill>
                <a:latin typeface="Ofelia Display"/>
                <a:ea typeface="Ofelia Display"/>
                <a:cs typeface="Ofelia Display"/>
                <a:sym typeface="Ofelia Display"/>
              </a:rPr>
              <a:t>Soil Scientist, </a:t>
            </a:r>
            <a:r>
              <a:rPr lang="en-US" sz="4505" i="1">
                <a:solidFill>
                  <a:srgbClr val="175378"/>
                </a:solidFill>
                <a:latin typeface="Ofelia Display Italics"/>
                <a:ea typeface="Ofelia Display Italics"/>
                <a:cs typeface="Ofelia Display Italics"/>
                <a:sym typeface="Ofelia Display Italics"/>
              </a:rPr>
              <a:t>Napa, Calif. </a:t>
            </a:r>
          </a:p>
        </p:txBody>
      </p:sp>
      <p:sp>
        <p:nvSpPr>
          <p:cNvPr id="13" name="TextBox 13"/>
          <p:cNvSpPr txBox="1"/>
          <p:nvPr/>
        </p:nvSpPr>
        <p:spPr>
          <a:xfrm>
            <a:off x="7016346" y="4033105"/>
            <a:ext cx="10035069" cy="550453"/>
          </a:xfrm>
          <a:prstGeom prst="rect">
            <a:avLst/>
          </a:prstGeom>
        </p:spPr>
        <p:txBody>
          <a:bodyPr lIns="0" tIns="0" rIns="0" bIns="0" rtlCol="0" anchor="t">
            <a:spAutoFit/>
          </a:bodyPr>
          <a:lstStyle/>
          <a:p>
            <a:pPr algn="l">
              <a:lnSpc>
                <a:spcPts val="4310"/>
              </a:lnSpc>
              <a:spcBef>
                <a:spcPct val="0"/>
              </a:spcBef>
            </a:pPr>
            <a:r>
              <a:rPr lang="en-US" sz="3078">
                <a:solidFill>
                  <a:srgbClr val="175378"/>
                </a:solidFill>
                <a:latin typeface="Ofelia Display"/>
                <a:ea typeface="Ofelia Display"/>
                <a:cs typeface="Ofelia Display"/>
                <a:sym typeface="Ofelia Display"/>
              </a:rPr>
              <a:t>Revolutionizing Soil Data Collection on the Vineyard</a:t>
            </a:r>
          </a:p>
        </p:txBody>
      </p:sp>
      <p:sp>
        <p:nvSpPr>
          <p:cNvPr id="14" name="TextBox 14"/>
          <p:cNvSpPr txBox="1"/>
          <p:nvPr/>
        </p:nvSpPr>
        <p:spPr>
          <a:xfrm>
            <a:off x="1028700" y="446699"/>
            <a:ext cx="13829479" cy="1250950"/>
          </a:xfrm>
          <a:prstGeom prst="rect">
            <a:avLst/>
          </a:prstGeom>
        </p:spPr>
        <p:txBody>
          <a:bodyPr lIns="0" tIns="0" rIns="0" bIns="0" rtlCol="0" anchor="t">
            <a:spAutoFit/>
          </a:bodyPr>
          <a:lstStyle/>
          <a:p>
            <a:pPr marL="0" lvl="0" indent="0" algn="l">
              <a:lnSpc>
                <a:spcPts val="9200"/>
              </a:lnSpc>
              <a:spcBef>
                <a:spcPct val="0"/>
              </a:spcBef>
            </a:pPr>
            <a:r>
              <a:rPr lang="en-US" sz="8000" b="1">
                <a:solidFill>
                  <a:srgbClr val="175378"/>
                </a:solidFill>
                <a:latin typeface="Ofelia Display Ultra-Bold"/>
                <a:ea typeface="Ofelia Display Ultra-Bold"/>
                <a:cs typeface="Ofelia Display Ultra-Bold"/>
                <a:sym typeface="Ofelia Display Ultra-Bold"/>
              </a:rPr>
              <a:t>Faces of Our Field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F6F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3879932"/>
          </a:xfrm>
          <a:custGeom>
            <a:avLst/>
            <a:gdLst/>
            <a:ahLst/>
            <a:cxnLst/>
            <a:rect l="l" t="t" r="r" b="b"/>
            <a:pathLst>
              <a:path w="18288000" h="3879932">
                <a:moveTo>
                  <a:pt x="0" y="0"/>
                </a:moveTo>
                <a:lnTo>
                  <a:pt x="18288000" y="0"/>
                </a:lnTo>
                <a:lnTo>
                  <a:pt x="18288000" y="3879932"/>
                </a:lnTo>
                <a:lnTo>
                  <a:pt x="0" y="3879932"/>
                </a:lnTo>
                <a:lnTo>
                  <a:pt x="0" y="0"/>
                </a:lnTo>
                <a:close/>
              </a:path>
            </a:pathLst>
          </a:custGeom>
          <a:blipFill>
            <a:blip r:embed="rId3"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a:off x="1758046" y="2559881"/>
            <a:ext cx="4499540" cy="6332901"/>
            <a:chOff x="0" y="0"/>
            <a:chExt cx="698032" cy="982449"/>
          </a:xfrm>
        </p:grpSpPr>
        <p:sp>
          <p:nvSpPr>
            <p:cNvPr id="4" name="Freeform 4"/>
            <p:cNvSpPr/>
            <p:nvPr/>
          </p:nvSpPr>
          <p:spPr>
            <a:xfrm>
              <a:off x="0" y="0"/>
              <a:ext cx="698032" cy="982449"/>
            </a:xfrm>
            <a:custGeom>
              <a:avLst/>
              <a:gdLst/>
              <a:ahLst/>
              <a:cxnLst/>
              <a:rect l="l" t="t" r="r" b="b"/>
              <a:pathLst>
                <a:path w="698032" h="982449">
                  <a:moveTo>
                    <a:pt x="72265" y="0"/>
                  </a:moveTo>
                  <a:lnTo>
                    <a:pt x="625767" y="0"/>
                  </a:lnTo>
                  <a:cubicBezTo>
                    <a:pt x="665678" y="0"/>
                    <a:pt x="698032" y="32354"/>
                    <a:pt x="698032" y="72265"/>
                  </a:cubicBezTo>
                  <a:lnTo>
                    <a:pt x="698032" y="910184"/>
                  </a:lnTo>
                  <a:cubicBezTo>
                    <a:pt x="698032" y="950095"/>
                    <a:pt x="665678" y="982449"/>
                    <a:pt x="625767" y="982449"/>
                  </a:cubicBezTo>
                  <a:lnTo>
                    <a:pt x="72265" y="982449"/>
                  </a:lnTo>
                  <a:cubicBezTo>
                    <a:pt x="32354" y="982449"/>
                    <a:pt x="0" y="950095"/>
                    <a:pt x="0" y="910184"/>
                  </a:cubicBezTo>
                  <a:lnTo>
                    <a:pt x="0" y="72265"/>
                  </a:lnTo>
                  <a:cubicBezTo>
                    <a:pt x="0" y="32354"/>
                    <a:pt x="32354" y="0"/>
                    <a:pt x="72265" y="0"/>
                  </a:cubicBez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5" name="AutoShape 5"/>
          <p:cNvSpPr/>
          <p:nvPr/>
        </p:nvSpPr>
        <p:spPr>
          <a:xfrm>
            <a:off x="1028700" y="9248775"/>
            <a:ext cx="16230600" cy="0"/>
          </a:xfrm>
          <a:prstGeom prst="line">
            <a:avLst/>
          </a:prstGeom>
          <a:ln w="19050" cap="flat">
            <a:solidFill>
              <a:srgbClr val="399CD9"/>
            </a:solidFill>
            <a:prstDash val="solid"/>
            <a:headEnd type="none" w="sm" len="sm"/>
            <a:tailEnd type="none" w="sm" len="sm"/>
          </a:ln>
        </p:spPr>
        <p:txBody>
          <a:bodyPr/>
          <a:lstStyle/>
          <a:p>
            <a:endParaRPr lang="en-US"/>
          </a:p>
        </p:txBody>
      </p:sp>
      <p:sp>
        <p:nvSpPr>
          <p:cNvPr id="6" name="Freeform 6"/>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7" name="Freeform 7"/>
          <p:cNvSpPr/>
          <p:nvPr/>
        </p:nvSpPr>
        <p:spPr>
          <a:xfrm>
            <a:off x="7754515" y="3879932"/>
            <a:ext cx="8547282" cy="5181790"/>
          </a:xfrm>
          <a:custGeom>
            <a:avLst/>
            <a:gdLst/>
            <a:ahLst/>
            <a:cxnLst/>
            <a:rect l="l" t="t" r="r" b="b"/>
            <a:pathLst>
              <a:path w="8547282" h="5181790">
                <a:moveTo>
                  <a:pt x="0" y="0"/>
                </a:moveTo>
                <a:lnTo>
                  <a:pt x="8547282" y="0"/>
                </a:lnTo>
                <a:lnTo>
                  <a:pt x="8547282" y="5181790"/>
                </a:lnTo>
                <a:lnTo>
                  <a:pt x="0" y="51817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1028700" y="446699"/>
            <a:ext cx="13829479" cy="1250950"/>
          </a:xfrm>
          <a:prstGeom prst="rect">
            <a:avLst/>
          </a:prstGeom>
        </p:spPr>
        <p:txBody>
          <a:bodyPr lIns="0" tIns="0" rIns="0" bIns="0" rtlCol="0" anchor="t">
            <a:spAutoFit/>
          </a:bodyPr>
          <a:lstStyle/>
          <a:p>
            <a:pPr marL="0" lvl="0" indent="0" algn="l">
              <a:lnSpc>
                <a:spcPts val="9200"/>
              </a:lnSpc>
              <a:spcBef>
                <a:spcPct val="0"/>
              </a:spcBef>
            </a:pPr>
            <a:r>
              <a:rPr lang="en-US" sz="8000" b="1">
                <a:solidFill>
                  <a:srgbClr val="175378"/>
                </a:solidFill>
                <a:latin typeface="Ofelia Display Ultra-Bold"/>
                <a:ea typeface="Ofelia Display Ultra-Bold"/>
                <a:cs typeface="Ofelia Display Ultra-Bold"/>
                <a:sym typeface="Ofelia Display Ultra-Bold"/>
              </a:rPr>
              <a:t>Faces of the Societies</a:t>
            </a:r>
          </a:p>
        </p:txBody>
      </p:sp>
      <p:sp>
        <p:nvSpPr>
          <p:cNvPr id="9" name="TextBox 9"/>
          <p:cNvSpPr txBox="1"/>
          <p:nvPr/>
        </p:nvSpPr>
        <p:spPr>
          <a:xfrm>
            <a:off x="8892194" y="4306430"/>
            <a:ext cx="6529198" cy="4309745"/>
          </a:xfrm>
          <a:prstGeom prst="rect">
            <a:avLst/>
          </a:prstGeom>
        </p:spPr>
        <p:txBody>
          <a:bodyPr lIns="0" tIns="0" rIns="0" bIns="0" rtlCol="0" anchor="t">
            <a:spAutoFit/>
          </a:bodyPr>
          <a:lstStyle/>
          <a:p>
            <a:pPr algn="ctr">
              <a:lnSpc>
                <a:spcPts val="4254"/>
              </a:lnSpc>
              <a:spcBef>
                <a:spcPct val="0"/>
              </a:spcBef>
            </a:pPr>
            <a:r>
              <a:rPr lang="en-US" sz="3699">
                <a:solidFill>
                  <a:srgbClr val="175378"/>
                </a:solidFill>
                <a:latin typeface="Ofelia Display"/>
                <a:ea typeface="Ofelia Display"/>
                <a:cs typeface="Ofelia Display"/>
                <a:sym typeface="Ofelia Display"/>
              </a:rPr>
              <a:t>The unique environment of Mars offers a glimpse into chemistry that differs from what we see on warm and wet Earth. I am driven to discover the events that shaped the red planet's surface and why it's so different from Earth.</a:t>
            </a:r>
          </a:p>
        </p:txBody>
      </p:sp>
      <p:sp>
        <p:nvSpPr>
          <p:cNvPr id="10" name="TextBox 10"/>
          <p:cNvSpPr txBox="1"/>
          <p:nvPr/>
        </p:nvSpPr>
        <p:spPr>
          <a:xfrm>
            <a:off x="6804776" y="2510842"/>
            <a:ext cx="8746320" cy="1362075"/>
          </a:xfrm>
          <a:prstGeom prst="rect">
            <a:avLst/>
          </a:prstGeom>
        </p:spPr>
        <p:txBody>
          <a:bodyPr lIns="0" tIns="0" rIns="0" bIns="0" rtlCol="0" anchor="t">
            <a:spAutoFit/>
          </a:bodyPr>
          <a:lstStyle/>
          <a:p>
            <a:pPr algn="l">
              <a:lnSpc>
                <a:spcPts val="5174"/>
              </a:lnSpc>
              <a:spcBef>
                <a:spcPct val="0"/>
              </a:spcBef>
            </a:pPr>
            <a:r>
              <a:rPr lang="en-US" sz="4500" b="1">
                <a:solidFill>
                  <a:srgbClr val="175378"/>
                </a:solidFill>
                <a:latin typeface="Ofelia Display Bold"/>
                <a:ea typeface="Ofelia Display Bold"/>
                <a:cs typeface="Ofelia Display Bold"/>
                <a:sym typeface="Ofelia Display Bold"/>
              </a:rPr>
              <a:t>Aditi Pandey</a:t>
            </a:r>
          </a:p>
          <a:p>
            <a:pPr algn="l">
              <a:lnSpc>
                <a:spcPts val="5174"/>
              </a:lnSpc>
              <a:spcBef>
                <a:spcPct val="0"/>
              </a:spcBef>
            </a:pPr>
            <a:r>
              <a:rPr lang="en-US" sz="4500">
                <a:solidFill>
                  <a:srgbClr val="175378"/>
                </a:solidFill>
                <a:latin typeface="Ofelia Display"/>
                <a:ea typeface="Ofelia Display"/>
                <a:cs typeface="Ofelia Display"/>
                <a:sym typeface="Ofelia Display"/>
              </a:rPr>
              <a:t>Postdoctoral Researcher, </a:t>
            </a:r>
            <a:r>
              <a:rPr lang="en-US" sz="4500" i="1">
                <a:solidFill>
                  <a:srgbClr val="175378"/>
                </a:solidFill>
                <a:latin typeface="Ofelia Display Italics"/>
                <a:ea typeface="Ofelia Display Italics"/>
                <a:cs typeface="Ofelia Display Italics"/>
                <a:sym typeface="Ofelia Display Italics"/>
              </a:rPr>
              <a:t>NASA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F6F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3879932"/>
          </a:xfrm>
          <a:custGeom>
            <a:avLst/>
            <a:gdLst/>
            <a:ahLst/>
            <a:cxnLst/>
            <a:rect l="l" t="t" r="r" b="b"/>
            <a:pathLst>
              <a:path w="18288000" h="3879932">
                <a:moveTo>
                  <a:pt x="0" y="0"/>
                </a:moveTo>
                <a:lnTo>
                  <a:pt x="18288000" y="0"/>
                </a:lnTo>
                <a:lnTo>
                  <a:pt x="18288000" y="3879932"/>
                </a:lnTo>
                <a:lnTo>
                  <a:pt x="0" y="3879932"/>
                </a:lnTo>
                <a:lnTo>
                  <a:pt x="0" y="0"/>
                </a:lnTo>
                <a:close/>
              </a:path>
            </a:pathLst>
          </a:custGeom>
          <a:blipFill>
            <a:blip r:embed="rId3"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a:off x="1758046" y="2559881"/>
            <a:ext cx="4499540" cy="6332901"/>
            <a:chOff x="0" y="0"/>
            <a:chExt cx="698032" cy="982449"/>
          </a:xfrm>
        </p:grpSpPr>
        <p:sp>
          <p:nvSpPr>
            <p:cNvPr id="4" name="Freeform 4"/>
            <p:cNvSpPr/>
            <p:nvPr/>
          </p:nvSpPr>
          <p:spPr>
            <a:xfrm>
              <a:off x="0" y="0"/>
              <a:ext cx="698032" cy="982449"/>
            </a:xfrm>
            <a:custGeom>
              <a:avLst/>
              <a:gdLst/>
              <a:ahLst/>
              <a:cxnLst/>
              <a:rect l="l" t="t" r="r" b="b"/>
              <a:pathLst>
                <a:path w="698032" h="982449">
                  <a:moveTo>
                    <a:pt x="72265" y="0"/>
                  </a:moveTo>
                  <a:lnTo>
                    <a:pt x="625767" y="0"/>
                  </a:lnTo>
                  <a:cubicBezTo>
                    <a:pt x="665678" y="0"/>
                    <a:pt x="698032" y="32354"/>
                    <a:pt x="698032" y="72265"/>
                  </a:cubicBezTo>
                  <a:lnTo>
                    <a:pt x="698032" y="910184"/>
                  </a:lnTo>
                  <a:cubicBezTo>
                    <a:pt x="698032" y="950095"/>
                    <a:pt x="665678" y="982449"/>
                    <a:pt x="625767" y="982449"/>
                  </a:cubicBezTo>
                  <a:lnTo>
                    <a:pt x="72265" y="982449"/>
                  </a:lnTo>
                  <a:cubicBezTo>
                    <a:pt x="32354" y="982449"/>
                    <a:pt x="0" y="950095"/>
                    <a:pt x="0" y="910184"/>
                  </a:cubicBezTo>
                  <a:lnTo>
                    <a:pt x="0" y="72265"/>
                  </a:lnTo>
                  <a:cubicBezTo>
                    <a:pt x="0" y="32354"/>
                    <a:pt x="32354" y="0"/>
                    <a:pt x="72265" y="0"/>
                  </a:cubicBez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a:p>
          </p:txBody>
        </p:sp>
      </p:grpSp>
      <p:sp>
        <p:nvSpPr>
          <p:cNvPr id="5" name="AutoShape 5"/>
          <p:cNvSpPr/>
          <p:nvPr/>
        </p:nvSpPr>
        <p:spPr>
          <a:xfrm>
            <a:off x="897082" y="9248775"/>
            <a:ext cx="16230600" cy="0"/>
          </a:xfrm>
          <a:prstGeom prst="line">
            <a:avLst/>
          </a:prstGeom>
          <a:ln w="19050" cap="flat">
            <a:solidFill>
              <a:srgbClr val="399CD9"/>
            </a:solidFill>
            <a:prstDash val="solid"/>
            <a:headEnd type="none" w="sm" len="sm"/>
            <a:tailEnd type="none" w="sm" len="sm"/>
          </a:ln>
        </p:spPr>
        <p:txBody>
          <a:bodyPr/>
          <a:lstStyle/>
          <a:p>
            <a:endParaRPr lang="en-US"/>
          </a:p>
        </p:txBody>
      </p:sp>
      <p:sp>
        <p:nvSpPr>
          <p:cNvPr id="6" name="Freeform 6"/>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7" name="Freeform 7"/>
          <p:cNvSpPr/>
          <p:nvPr/>
        </p:nvSpPr>
        <p:spPr>
          <a:xfrm>
            <a:off x="8539094" y="4461862"/>
            <a:ext cx="7690388" cy="4662298"/>
          </a:xfrm>
          <a:custGeom>
            <a:avLst/>
            <a:gdLst/>
            <a:ahLst/>
            <a:cxnLst/>
            <a:rect l="l" t="t" r="r" b="b"/>
            <a:pathLst>
              <a:path w="7690388" h="4662298">
                <a:moveTo>
                  <a:pt x="0" y="0"/>
                </a:moveTo>
                <a:lnTo>
                  <a:pt x="7690388" y="0"/>
                </a:lnTo>
                <a:lnTo>
                  <a:pt x="7690388" y="4662297"/>
                </a:lnTo>
                <a:lnTo>
                  <a:pt x="0" y="46622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990600" y="192621"/>
            <a:ext cx="13829479" cy="1250950"/>
          </a:xfrm>
          <a:prstGeom prst="rect">
            <a:avLst/>
          </a:prstGeom>
        </p:spPr>
        <p:txBody>
          <a:bodyPr lIns="0" tIns="0" rIns="0" bIns="0" rtlCol="0" anchor="t">
            <a:spAutoFit/>
          </a:bodyPr>
          <a:lstStyle/>
          <a:p>
            <a:pPr marL="0" lvl="0" indent="0" algn="l">
              <a:lnSpc>
                <a:spcPts val="9200"/>
              </a:lnSpc>
              <a:spcBef>
                <a:spcPct val="0"/>
              </a:spcBef>
            </a:pPr>
            <a:r>
              <a:rPr lang="en-US" sz="8000" b="1">
                <a:solidFill>
                  <a:srgbClr val="175378"/>
                </a:solidFill>
                <a:latin typeface="Ofelia Display Ultra-Bold"/>
                <a:ea typeface="Ofelia Display Ultra-Bold"/>
                <a:cs typeface="Ofelia Display Ultra-Bold"/>
                <a:sym typeface="Ofelia Display Ultra-Bold"/>
              </a:rPr>
              <a:t>Faces of the Societies</a:t>
            </a:r>
          </a:p>
        </p:txBody>
      </p:sp>
      <p:sp>
        <p:nvSpPr>
          <p:cNvPr id="9" name="TextBox 9"/>
          <p:cNvSpPr txBox="1"/>
          <p:nvPr/>
        </p:nvSpPr>
        <p:spPr>
          <a:xfrm>
            <a:off x="9214350" y="5120900"/>
            <a:ext cx="6823918" cy="3575050"/>
          </a:xfrm>
          <a:prstGeom prst="rect">
            <a:avLst/>
          </a:prstGeom>
        </p:spPr>
        <p:txBody>
          <a:bodyPr lIns="0" tIns="0" rIns="0" bIns="0" rtlCol="0" anchor="t">
            <a:spAutoFit/>
          </a:bodyPr>
          <a:lstStyle/>
          <a:p>
            <a:pPr algn="ctr">
              <a:lnSpc>
                <a:spcPts val="4025"/>
              </a:lnSpc>
              <a:spcBef>
                <a:spcPct val="0"/>
              </a:spcBef>
            </a:pPr>
            <a:r>
              <a:rPr lang="en-US" sz="3500">
                <a:solidFill>
                  <a:srgbClr val="175378"/>
                </a:solidFill>
                <a:latin typeface="Ofelia Display"/>
                <a:ea typeface="Ofelia Display"/>
                <a:cs typeface="Ofelia Display"/>
                <a:sym typeface="Ofelia Display"/>
              </a:rPr>
              <a:t>With my strong research background,  I wanted to see the science put into action and then scale it. At Syngenta Group, I’m excited to integrated logistics with hard science in generational farming.</a:t>
            </a:r>
          </a:p>
        </p:txBody>
      </p:sp>
      <p:sp>
        <p:nvSpPr>
          <p:cNvPr id="10" name="TextBox 10"/>
          <p:cNvSpPr txBox="1"/>
          <p:nvPr/>
        </p:nvSpPr>
        <p:spPr>
          <a:xfrm>
            <a:off x="7030198" y="2378906"/>
            <a:ext cx="3435548" cy="704850"/>
          </a:xfrm>
          <a:prstGeom prst="rect">
            <a:avLst/>
          </a:prstGeom>
        </p:spPr>
        <p:txBody>
          <a:bodyPr lIns="0" tIns="0" rIns="0" bIns="0" rtlCol="0" anchor="t">
            <a:spAutoFit/>
          </a:bodyPr>
          <a:lstStyle/>
          <a:p>
            <a:pPr algn="ctr">
              <a:lnSpc>
                <a:spcPts val="5174"/>
              </a:lnSpc>
              <a:spcBef>
                <a:spcPct val="0"/>
              </a:spcBef>
            </a:pPr>
            <a:r>
              <a:rPr lang="en-US" sz="4500" b="1">
                <a:solidFill>
                  <a:srgbClr val="175378"/>
                </a:solidFill>
                <a:latin typeface="Ofelia Display Bold"/>
                <a:ea typeface="Ofelia Display Bold"/>
                <a:cs typeface="Ofelia Display Bold"/>
                <a:sym typeface="Ofelia Display Bold"/>
              </a:rPr>
              <a:t>Abbey Wick </a:t>
            </a:r>
          </a:p>
        </p:txBody>
      </p:sp>
      <p:sp>
        <p:nvSpPr>
          <p:cNvPr id="11" name="TextBox 11"/>
          <p:cNvSpPr txBox="1"/>
          <p:nvPr/>
        </p:nvSpPr>
        <p:spPr>
          <a:xfrm>
            <a:off x="7030198" y="3150431"/>
            <a:ext cx="11108851" cy="1196340"/>
          </a:xfrm>
          <a:prstGeom prst="rect">
            <a:avLst/>
          </a:prstGeom>
        </p:spPr>
        <p:txBody>
          <a:bodyPr lIns="0" tIns="0" rIns="0" bIns="0" rtlCol="0" anchor="t">
            <a:spAutoFit/>
          </a:bodyPr>
          <a:lstStyle/>
          <a:p>
            <a:pPr algn="l">
              <a:lnSpc>
                <a:spcPts val="4455"/>
              </a:lnSpc>
            </a:pPr>
            <a:r>
              <a:rPr lang="en-US" sz="4500">
                <a:solidFill>
                  <a:srgbClr val="175378"/>
                </a:solidFill>
                <a:latin typeface="Ofelia Display"/>
                <a:ea typeface="Ofelia Display"/>
                <a:cs typeface="Ofelia Display"/>
                <a:sym typeface="Ofelia Display"/>
              </a:rPr>
              <a:t>Soil Health Upskilling and Outreach Group Leader, </a:t>
            </a:r>
            <a:r>
              <a:rPr lang="en-US" sz="4500" i="1">
                <a:solidFill>
                  <a:srgbClr val="175378"/>
                </a:solidFill>
                <a:latin typeface="Ofelia Display Italics"/>
                <a:ea typeface="Ofelia Display Italics"/>
                <a:cs typeface="Ofelia Display Italics"/>
                <a:sym typeface="Ofelia Display Italics"/>
              </a:rPr>
              <a:t>Syngenta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F6F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3879932"/>
          </a:xfrm>
          <a:custGeom>
            <a:avLst/>
            <a:gdLst/>
            <a:ahLst/>
            <a:cxnLst/>
            <a:rect l="l" t="t" r="r" b="b"/>
            <a:pathLst>
              <a:path w="18288000" h="3879932">
                <a:moveTo>
                  <a:pt x="0" y="0"/>
                </a:moveTo>
                <a:lnTo>
                  <a:pt x="18288000" y="0"/>
                </a:lnTo>
                <a:lnTo>
                  <a:pt x="18288000" y="3879932"/>
                </a:lnTo>
                <a:lnTo>
                  <a:pt x="0" y="3879932"/>
                </a:lnTo>
                <a:lnTo>
                  <a:pt x="0" y="0"/>
                </a:lnTo>
                <a:close/>
              </a:path>
            </a:pathLst>
          </a:custGeom>
          <a:blipFill>
            <a:blip r:embed="rId3"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a:off x="1758046" y="2559881"/>
            <a:ext cx="4499540" cy="6332901"/>
            <a:chOff x="0" y="0"/>
            <a:chExt cx="698032" cy="982449"/>
          </a:xfrm>
        </p:grpSpPr>
        <p:sp>
          <p:nvSpPr>
            <p:cNvPr id="4" name="Freeform 4"/>
            <p:cNvSpPr/>
            <p:nvPr/>
          </p:nvSpPr>
          <p:spPr>
            <a:xfrm>
              <a:off x="0" y="0"/>
              <a:ext cx="698032" cy="982449"/>
            </a:xfrm>
            <a:custGeom>
              <a:avLst/>
              <a:gdLst/>
              <a:ahLst/>
              <a:cxnLst/>
              <a:rect l="l" t="t" r="r" b="b"/>
              <a:pathLst>
                <a:path w="698032" h="982449">
                  <a:moveTo>
                    <a:pt x="72265" y="0"/>
                  </a:moveTo>
                  <a:lnTo>
                    <a:pt x="625767" y="0"/>
                  </a:lnTo>
                  <a:cubicBezTo>
                    <a:pt x="665678" y="0"/>
                    <a:pt x="698032" y="32354"/>
                    <a:pt x="698032" y="72265"/>
                  </a:cubicBezTo>
                  <a:lnTo>
                    <a:pt x="698032" y="910184"/>
                  </a:lnTo>
                  <a:cubicBezTo>
                    <a:pt x="698032" y="950095"/>
                    <a:pt x="665678" y="982449"/>
                    <a:pt x="625767" y="982449"/>
                  </a:cubicBezTo>
                  <a:lnTo>
                    <a:pt x="72265" y="982449"/>
                  </a:lnTo>
                  <a:cubicBezTo>
                    <a:pt x="32354" y="982449"/>
                    <a:pt x="0" y="950095"/>
                    <a:pt x="0" y="910184"/>
                  </a:cubicBezTo>
                  <a:lnTo>
                    <a:pt x="0" y="72265"/>
                  </a:lnTo>
                  <a:cubicBezTo>
                    <a:pt x="0" y="32354"/>
                    <a:pt x="32354" y="0"/>
                    <a:pt x="72265" y="0"/>
                  </a:cubicBez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a:p>
          </p:txBody>
        </p:sp>
      </p:grpSp>
      <p:sp>
        <p:nvSpPr>
          <p:cNvPr id="5" name="AutoShape 5"/>
          <p:cNvSpPr/>
          <p:nvPr/>
        </p:nvSpPr>
        <p:spPr>
          <a:xfrm>
            <a:off x="897082" y="9248775"/>
            <a:ext cx="16230600" cy="0"/>
          </a:xfrm>
          <a:prstGeom prst="line">
            <a:avLst/>
          </a:prstGeom>
          <a:ln w="19050" cap="flat">
            <a:solidFill>
              <a:srgbClr val="399CD9"/>
            </a:solidFill>
            <a:prstDash val="solid"/>
            <a:headEnd type="none" w="sm" len="sm"/>
            <a:tailEnd type="none" w="sm" len="sm"/>
          </a:ln>
        </p:spPr>
        <p:txBody>
          <a:bodyPr/>
          <a:lstStyle/>
          <a:p>
            <a:endParaRPr lang="en-US"/>
          </a:p>
        </p:txBody>
      </p:sp>
      <p:sp>
        <p:nvSpPr>
          <p:cNvPr id="6" name="Freeform 6"/>
          <p:cNvSpPr/>
          <p:nvPr/>
        </p:nvSpPr>
        <p:spPr>
          <a:xfrm>
            <a:off x="1030607" y="9439275"/>
            <a:ext cx="3312857" cy="318472"/>
          </a:xfrm>
          <a:custGeom>
            <a:avLst/>
            <a:gdLst/>
            <a:ahLst/>
            <a:cxnLst/>
            <a:rect l="l" t="t" r="r" b="b"/>
            <a:pathLst>
              <a:path w="3312857" h="318472">
                <a:moveTo>
                  <a:pt x="0" y="0"/>
                </a:moveTo>
                <a:lnTo>
                  <a:pt x="3312856" y="0"/>
                </a:lnTo>
                <a:lnTo>
                  <a:pt x="3312856" y="318472"/>
                </a:lnTo>
                <a:lnTo>
                  <a:pt x="0" y="318472"/>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7" name="Freeform 7"/>
          <p:cNvSpPr/>
          <p:nvPr/>
        </p:nvSpPr>
        <p:spPr>
          <a:xfrm>
            <a:off x="8539094" y="4461862"/>
            <a:ext cx="7690388" cy="4662298"/>
          </a:xfrm>
          <a:custGeom>
            <a:avLst/>
            <a:gdLst/>
            <a:ahLst/>
            <a:cxnLst/>
            <a:rect l="l" t="t" r="r" b="b"/>
            <a:pathLst>
              <a:path w="7690388" h="4662298">
                <a:moveTo>
                  <a:pt x="0" y="0"/>
                </a:moveTo>
                <a:lnTo>
                  <a:pt x="7690388" y="0"/>
                </a:lnTo>
                <a:lnTo>
                  <a:pt x="7690388" y="4662297"/>
                </a:lnTo>
                <a:lnTo>
                  <a:pt x="0" y="46622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990600" y="192621"/>
            <a:ext cx="13829479" cy="1250950"/>
          </a:xfrm>
          <a:prstGeom prst="rect">
            <a:avLst/>
          </a:prstGeom>
        </p:spPr>
        <p:txBody>
          <a:bodyPr lIns="0" tIns="0" rIns="0" bIns="0" rtlCol="0" anchor="t">
            <a:spAutoFit/>
          </a:bodyPr>
          <a:lstStyle/>
          <a:p>
            <a:pPr marL="0" lvl="0" indent="0" algn="l">
              <a:lnSpc>
                <a:spcPts val="9200"/>
              </a:lnSpc>
              <a:spcBef>
                <a:spcPct val="0"/>
              </a:spcBef>
            </a:pPr>
            <a:r>
              <a:rPr lang="en-US" sz="8000" b="1">
                <a:solidFill>
                  <a:srgbClr val="175378"/>
                </a:solidFill>
                <a:latin typeface="Ofelia Display Ultra-Bold"/>
                <a:ea typeface="Ofelia Display Ultra-Bold"/>
                <a:cs typeface="Ofelia Display Ultra-Bold"/>
                <a:sym typeface="Ofelia Display Ultra-Bold"/>
              </a:rPr>
              <a:t>Faces of the Societies</a:t>
            </a:r>
          </a:p>
        </p:txBody>
      </p:sp>
      <p:sp>
        <p:nvSpPr>
          <p:cNvPr id="9" name="TextBox 9"/>
          <p:cNvSpPr txBox="1"/>
          <p:nvPr/>
        </p:nvSpPr>
        <p:spPr>
          <a:xfrm>
            <a:off x="9353567" y="5240407"/>
            <a:ext cx="6061442" cy="3095682"/>
          </a:xfrm>
          <a:prstGeom prst="rect">
            <a:avLst/>
          </a:prstGeom>
        </p:spPr>
        <p:txBody>
          <a:bodyPr lIns="0" tIns="0" rIns="0" bIns="0" rtlCol="0" anchor="t">
            <a:spAutoFit/>
          </a:bodyPr>
          <a:lstStyle/>
          <a:p>
            <a:pPr algn="ctr">
              <a:lnSpc>
                <a:spcPts val="3460"/>
              </a:lnSpc>
              <a:spcBef>
                <a:spcPct val="0"/>
              </a:spcBef>
            </a:pPr>
            <a:r>
              <a:rPr lang="en-US" sz="3008">
                <a:solidFill>
                  <a:srgbClr val="175378"/>
                </a:solidFill>
                <a:latin typeface="Ofelia Display"/>
                <a:ea typeface="Ofelia Display"/>
                <a:cs typeface="Ofelia Display"/>
                <a:sym typeface="Ofelia Display"/>
              </a:rPr>
              <a:t>For me personally, being on the CSSA board has been a way to give back to crop science, to help promote our Societies and plant sciences, and help ensure opportunities for current and future generations of scientists.”</a:t>
            </a:r>
          </a:p>
        </p:txBody>
      </p:sp>
      <p:sp>
        <p:nvSpPr>
          <p:cNvPr id="10" name="TextBox 10"/>
          <p:cNvSpPr txBox="1"/>
          <p:nvPr/>
        </p:nvSpPr>
        <p:spPr>
          <a:xfrm>
            <a:off x="6993388" y="2378906"/>
            <a:ext cx="4360412" cy="666849"/>
          </a:xfrm>
          <a:prstGeom prst="rect">
            <a:avLst/>
          </a:prstGeom>
        </p:spPr>
        <p:txBody>
          <a:bodyPr wrap="square" lIns="0" tIns="0" rIns="0" bIns="0" rtlCol="0" anchor="t">
            <a:spAutoFit/>
          </a:bodyPr>
          <a:lstStyle/>
          <a:p>
            <a:pPr>
              <a:lnSpc>
                <a:spcPts val="5174"/>
              </a:lnSpc>
              <a:spcBef>
                <a:spcPct val="0"/>
              </a:spcBef>
            </a:pPr>
            <a:r>
              <a:rPr lang="en-US" sz="4500" b="1" dirty="0">
                <a:solidFill>
                  <a:srgbClr val="175378"/>
                </a:solidFill>
                <a:latin typeface="Ofelia Display Bold"/>
                <a:ea typeface="Ofelia Display Bold"/>
                <a:cs typeface="Ofelia Display Bold"/>
                <a:sym typeface="Ofelia Display Bold"/>
              </a:rPr>
              <a:t>Cale Bigelow</a:t>
            </a:r>
          </a:p>
        </p:txBody>
      </p:sp>
      <p:sp>
        <p:nvSpPr>
          <p:cNvPr id="11" name="TextBox 11"/>
          <p:cNvSpPr txBox="1"/>
          <p:nvPr/>
        </p:nvSpPr>
        <p:spPr>
          <a:xfrm>
            <a:off x="7030198" y="3150431"/>
            <a:ext cx="11108851" cy="634365"/>
          </a:xfrm>
          <a:prstGeom prst="rect">
            <a:avLst/>
          </a:prstGeom>
        </p:spPr>
        <p:txBody>
          <a:bodyPr lIns="0" tIns="0" rIns="0" bIns="0" rtlCol="0" anchor="t">
            <a:spAutoFit/>
          </a:bodyPr>
          <a:lstStyle/>
          <a:p>
            <a:pPr algn="l">
              <a:lnSpc>
                <a:spcPts val="4455"/>
              </a:lnSpc>
            </a:pPr>
            <a:r>
              <a:rPr lang="en-US" sz="4500" dirty="0">
                <a:solidFill>
                  <a:srgbClr val="175378"/>
                </a:solidFill>
                <a:latin typeface="Ofelia Display"/>
                <a:ea typeface="Ofelia Display"/>
                <a:cs typeface="Ofelia Display"/>
                <a:sym typeface="Ofelia Display"/>
              </a:rPr>
              <a:t>Turfgrass Scientist, </a:t>
            </a:r>
            <a:r>
              <a:rPr lang="en-US" sz="4500" i="1" dirty="0">
                <a:solidFill>
                  <a:srgbClr val="175378"/>
                </a:solidFill>
                <a:latin typeface="Ofelia Display Italics"/>
                <a:ea typeface="Ofelia Display Italics"/>
                <a:cs typeface="Ofelia Display Italics"/>
                <a:sym typeface="Ofelia Display Italics"/>
              </a:rPr>
              <a:t>Purdue University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5052</Words>
  <Application>Microsoft Office PowerPoint</Application>
  <PresentationFormat>Custom</PresentationFormat>
  <Paragraphs>503</Paragraphs>
  <Slides>40</Slides>
  <Notes>38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Ofelia Display</vt:lpstr>
      <vt:lpstr>Ofelia Display Italics</vt:lpstr>
      <vt:lpstr>Arial</vt:lpstr>
      <vt:lpstr>Ofelia Display Light</vt:lpstr>
      <vt:lpstr>Calibri</vt:lpstr>
      <vt:lpstr>Ofelia Display Ultra-Bold</vt:lpstr>
      <vt:lpstr>Verdana Pro Bold</vt:lpstr>
      <vt:lpstr>Ofelia Display Bold</vt:lpstr>
      <vt:lpstr>Verdana Pro</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ACS Presentation Deck</dc:title>
  <dc:creator>Dan Linehan</dc:creator>
  <cp:lastModifiedBy>Sara Uttech</cp:lastModifiedBy>
  <cp:revision>5</cp:revision>
  <dcterms:created xsi:type="dcterms:W3CDTF">2006-08-16T00:00:00Z</dcterms:created>
  <dcterms:modified xsi:type="dcterms:W3CDTF">2024-10-10T14:47:46Z</dcterms:modified>
  <dc:identifier>DAGFJGxohWk</dc:identifier>
</cp:coreProperties>
</file>