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9" r:id="rId3"/>
    <p:sldId id="258" r:id="rId4"/>
    <p:sldId id="261" r:id="rId5"/>
    <p:sldId id="268" r:id="rId6"/>
    <p:sldId id="270" r:id="rId7"/>
    <p:sldId id="263" r:id="rId8"/>
    <p:sldId id="271" r:id="rId9"/>
    <p:sldId id="257" r:id="rId10"/>
    <p:sldId id="266" r:id="rId11"/>
    <p:sldId id="267" r:id="rId12"/>
  </p:sldIdLst>
  <p:sldSz cx="18288000" cy="10287000"/>
  <p:notesSz cx="6858000" cy="9144000"/>
  <p:embeddedFontLst>
    <p:embeddedFont>
      <p:font typeface="Ofelia Display" panose="020B0604020202020204" charset="0"/>
      <p:regular r:id="rId14"/>
    </p:embeddedFont>
    <p:embeddedFont>
      <p:font typeface="Ofelia Display Bold" panose="020B0604020202020204" charset="0"/>
      <p:regular r:id="rId15"/>
    </p:embeddedFont>
    <p:embeddedFont>
      <p:font typeface="Ofelia Display Ultra-Bold" panose="020B0604020202020204" charset="0"/>
      <p:regular r:id="rId16"/>
    </p:embeddedFont>
    <p:embeddedFont>
      <p:font typeface="Verdana" panose="020B0604030504040204" pitchFamily="34" charset="0"/>
      <p:regular r:id="rId17"/>
      <p:bold r:id="rId18"/>
      <p:italic r:id="rId19"/>
      <p:boldItalic r:id="rId20"/>
    </p:embeddedFont>
    <p:embeddedFont>
      <p:font typeface="Verdana Pro" panose="020B060403050404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C13AC2-1F81-DBC6-5801-87C86867CDCD}" v="2" dt="2024-06-06T12:33:15.403"/>
    <p1510:client id="{E50224AB-F1AE-4923-9D32-668132078C22}" v="25" dt="2024-06-04T20:42:50.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32965-B957-43CD-8559-E0A1BFC9A35C}" type="datetimeFigureOut">
              <a:rPr lang="en-US" smtClean="0"/>
              <a:t>6/13/2024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D47C9-5E68-407D-BF96-DACC8C398E6D}" type="slidenum">
              <a:rPr lang="en-US" smtClean="0"/>
              <a:t>‹#›</a:t>
            </a:fld>
            <a:endParaRPr lang="en-US"/>
          </a:p>
        </p:txBody>
      </p:sp>
    </p:spTree>
    <p:extLst>
      <p:ext uri="{BB962C8B-B14F-4D97-AF65-F5344CB8AC3E}">
        <p14:creationId xmlns:p14="http://schemas.microsoft.com/office/powerpoint/2010/main" val="54605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BD47C9-5E68-407D-BF96-DACC8C398E6D}" type="slidenum">
              <a:rPr lang="en-US" smtClean="0"/>
              <a:t>4</a:t>
            </a:fld>
            <a:endParaRPr lang="en-US"/>
          </a:p>
        </p:txBody>
      </p:sp>
    </p:spTree>
    <p:extLst>
      <p:ext uri="{BB962C8B-B14F-4D97-AF65-F5344CB8AC3E}">
        <p14:creationId xmlns:p14="http://schemas.microsoft.com/office/powerpoint/2010/main" val="253440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Feathr: </a:t>
            </a:r>
          </a:p>
          <a:p>
            <a:r>
              <a:rPr lang="en-US" b="1" dirty="0"/>
              <a:t>Audience Targeting</a:t>
            </a:r>
            <a:r>
              <a:rPr lang="en-US" dirty="0"/>
              <a:t>: Feathr allows users to define their target audience based on various criteria such as demographics, interests, behaviors, and past interactions. This ensures that ads are shown to people who are most likely to engage with them.</a:t>
            </a:r>
          </a:p>
          <a:p>
            <a:r>
              <a:rPr lang="en-US" b="1" dirty="0"/>
              <a:t>Geotargeting</a:t>
            </a:r>
            <a:r>
              <a:rPr lang="en-US" dirty="0"/>
              <a:t>: Feathr enables geotargeting, which means ads can be shown to people in specific geographic locations. This is useful for targeting audiences in particular cities, regions, or countries where the event or product is relevant.</a:t>
            </a:r>
          </a:p>
          <a:p>
            <a:r>
              <a:rPr lang="en-US" b="1" dirty="0"/>
              <a:t>Lookalike Audiences</a:t>
            </a:r>
            <a:r>
              <a:rPr lang="en-US" dirty="0"/>
              <a:t>: Feathr helps create lookalike audiences, which are groups of people who share similarities with an existing audience (e.g., past event attendees or website visitors). By analyzing data from the existing audience, Feathr identifies patterns and characteristics and then finds new people who resemble them. This allows marketers to expand their reach to a broader audience that's likely to be interested in their event or product.</a:t>
            </a:r>
          </a:p>
          <a:p>
            <a:endParaRPr lang="en-US" dirty="0"/>
          </a:p>
        </p:txBody>
      </p:sp>
      <p:sp>
        <p:nvSpPr>
          <p:cNvPr id="4" name="Slide Number Placeholder 3"/>
          <p:cNvSpPr>
            <a:spLocks noGrp="1"/>
          </p:cNvSpPr>
          <p:nvPr>
            <p:ph type="sldNum" sz="quarter" idx="5"/>
          </p:nvPr>
        </p:nvSpPr>
        <p:spPr/>
        <p:txBody>
          <a:bodyPr/>
          <a:lstStyle/>
          <a:p>
            <a:fld id="{1EBD47C9-5E68-407D-BF96-DACC8C398E6D}" type="slidenum">
              <a:rPr lang="en-US" smtClean="0"/>
              <a:t>7</a:t>
            </a:fld>
            <a:endParaRPr lang="en-US"/>
          </a:p>
        </p:txBody>
      </p:sp>
    </p:spTree>
    <p:extLst>
      <p:ext uri="{BB962C8B-B14F-4D97-AF65-F5344CB8AC3E}">
        <p14:creationId xmlns:p14="http://schemas.microsoft.com/office/powerpoint/2010/main" val="2611595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3" name="TextBox 3"/>
          <p:cNvSpPr txBox="1"/>
          <p:nvPr/>
        </p:nvSpPr>
        <p:spPr>
          <a:xfrm>
            <a:off x="1028700" y="2825457"/>
            <a:ext cx="13362596" cy="3385542"/>
          </a:xfrm>
          <a:prstGeom prst="rect">
            <a:avLst/>
          </a:prstGeom>
        </p:spPr>
        <p:txBody>
          <a:bodyPr lIns="0" tIns="0" rIns="0" bIns="0" rtlCol="0" anchor="t">
            <a:spAutoFit/>
          </a:bodyPr>
          <a:lstStyle/>
          <a:p>
            <a:r>
              <a:rPr lang="en-US" sz="11000" dirty="0">
                <a:solidFill>
                  <a:srgbClr val="1D1C21"/>
                </a:solidFill>
                <a:latin typeface="Ofelia Display Ultra-Bold"/>
              </a:rPr>
              <a:t>Marketing Overview</a:t>
            </a:r>
          </a:p>
        </p:txBody>
      </p:sp>
      <p:sp>
        <p:nvSpPr>
          <p:cNvPr id="4" name="Freeform 4"/>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alphaModFix amt="25000"/>
            </a:blip>
            <a:stretch>
              <a:fillRect/>
            </a:stretch>
          </a:blipFill>
        </p:spPr>
        <p:txBody>
          <a:bodyPr/>
          <a:lstStyle/>
          <a:p>
            <a:endParaRPr lang="en-US"/>
          </a:p>
        </p:txBody>
      </p:sp>
      <p:sp>
        <p:nvSpPr>
          <p:cNvPr id="5" name="AutoShape 5"/>
          <p:cNvSpPr/>
          <p:nvPr/>
        </p:nvSpPr>
        <p:spPr>
          <a:xfrm>
            <a:off x="1028700" y="8669568"/>
            <a:ext cx="16230600" cy="0"/>
          </a:xfrm>
          <a:prstGeom prst="line">
            <a:avLst/>
          </a:prstGeom>
          <a:ln w="19050" cap="flat">
            <a:solidFill>
              <a:srgbClr val="403D48"/>
            </a:solidFill>
            <a:prstDash val="solid"/>
            <a:headEnd type="none" w="sm" len="sm"/>
            <a:tailEnd type="none" w="sm" len="sm"/>
          </a:ln>
        </p:spPr>
        <p:txBody>
          <a:bodyPr/>
          <a:lstStyle/>
          <a:p>
            <a:endParaRPr lang="en-US"/>
          </a:p>
        </p:txBody>
      </p:sp>
      <p:grpSp>
        <p:nvGrpSpPr>
          <p:cNvPr id="6" name="Group 6"/>
          <p:cNvGrpSpPr/>
          <p:nvPr/>
        </p:nvGrpSpPr>
        <p:grpSpPr>
          <a:xfrm>
            <a:off x="1028700" y="6483465"/>
            <a:ext cx="1661479" cy="1661479"/>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grpSp>
      <p:sp>
        <p:nvSpPr>
          <p:cNvPr id="8" name="TextBox 8"/>
          <p:cNvSpPr txBox="1"/>
          <p:nvPr/>
        </p:nvSpPr>
        <p:spPr>
          <a:xfrm>
            <a:off x="2911122" y="7755689"/>
            <a:ext cx="3495749" cy="368947"/>
          </a:xfrm>
          <a:prstGeom prst="rect">
            <a:avLst/>
          </a:prstGeom>
        </p:spPr>
        <p:txBody>
          <a:bodyPr lIns="0" tIns="0" rIns="0" bIns="0" rtlCol="0" anchor="t">
            <a:spAutoFit/>
          </a:bodyPr>
          <a:lstStyle/>
          <a:p>
            <a:pPr marL="0" lvl="0" indent="0">
              <a:lnSpc>
                <a:spcPts val="3220"/>
              </a:lnSpc>
              <a:spcBef>
                <a:spcPct val="0"/>
              </a:spcBef>
            </a:pPr>
            <a:r>
              <a:rPr lang="en-US" sz="2300" dirty="0">
                <a:solidFill>
                  <a:srgbClr val="1D1C21"/>
                </a:solidFill>
                <a:latin typeface="Verdana Pro"/>
              </a:rPr>
              <a:t>June 6, 2024</a:t>
            </a:r>
          </a:p>
        </p:txBody>
      </p:sp>
      <p:sp>
        <p:nvSpPr>
          <p:cNvPr id="9" name="TextBox 9"/>
          <p:cNvSpPr txBox="1"/>
          <p:nvPr/>
        </p:nvSpPr>
        <p:spPr>
          <a:xfrm>
            <a:off x="2911122" y="6825096"/>
            <a:ext cx="3429000" cy="523876"/>
          </a:xfrm>
          <a:prstGeom prst="rect">
            <a:avLst/>
          </a:prstGeom>
        </p:spPr>
        <p:txBody>
          <a:bodyPr lIns="0" tIns="0" rIns="0" bIns="0" rtlCol="0" anchor="t">
            <a:spAutoFit/>
          </a:bodyPr>
          <a:lstStyle/>
          <a:p>
            <a:pPr marL="0" lvl="0" indent="0">
              <a:lnSpc>
                <a:spcPts val="4199"/>
              </a:lnSpc>
              <a:spcBef>
                <a:spcPct val="0"/>
              </a:spcBef>
            </a:pPr>
            <a:r>
              <a:rPr lang="en-US" sz="2999">
                <a:solidFill>
                  <a:srgbClr val="1D1C21"/>
                </a:solidFill>
                <a:latin typeface="Ofelia Display Bold"/>
              </a:rPr>
              <a:t>Hanna Jeske</a:t>
            </a:r>
          </a:p>
        </p:txBody>
      </p:sp>
      <p:sp>
        <p:nvSpPr>
          <p:cNvPr id="10" name="TextBox 10"/>
          <p:cNvSpPr txBox="1"/>
          <p:nvPr/>
        </p:nvSpPr>
        <p:spPr>
          <a:xfrm>
            <a:off x="2911122" y="6435840"/>
            <a:ext cx="3495749" cy="389256"/>
          </a:xfrm>
          <a:prstGeom prst="rect">
            <a:avLst/>
          </a:prstGeom>
        </p:spPr>
        <p:txBody>
          <a:bodyPr lIns="0" tIns="0" rIns="0" bIns="0" rtlCol="0" anchor="t">
            <a:spAutoFit/>
          </a:bodyPr>
          <a:lstStyle/>
          <a:p>
            <a:pPr marL="0" lvl="0" indent="0">
              <a:lnSpc>
                <a:spcPts val="3219"/>
              </a:lnSpc>
              <a:spcBef>
                <a:spcPct val="0"/>
              </a:spcBef>
            </a:pPr>
            <a:r>
              <a:rPr lang="en-US" sz="2299">
                <a:solidFill>
                  <a:srgbClr val="1D1C21"/>
                </a:solidFill>
                <a:latin typeface="Verdana Pro"/>
              </a:rPr>
              <a:t>Presented by</a:t>
            </a:r>
          </a:p>
        </p:txBody>
      </p:sp>
      <p:sp>
        <p:nvSpPr>
          <p:cNvPr id="11" name="TextBox 11"/>
          <p:cNvSpPr txBox="1"/>
          <p:nvPr/>
        </p:nvSpPr>
        <p:spPr>
          <a:xfrm>
            <a:off x="2911122" y="7263246"/>
            <a:ext cx="8823678" cy="415178"/>
          </a:xfrm>
          <a:prstGeom prst="rect">
            <a:avLst/>
          </a:prstGeom>
        </p:spPr>
        <p:txBody>
          <a:bodyPr wrap="square" lIns="0" tIns="0" rIns="0" bIns="0" rtlCol="0" anchor="t">
            <a:spAutoFit/>
          </a:bodyPr>
          <a:lstStyle/>
          <a:p>
            <a:pPr>
              <a:lnSpc>
                <a:spcPts val="3499"/>
              </a:lnSpc>
              <a:spcBef>
                <a:spcPct val="0"/>
              </a:spcBef>
            </a:pPr>
            <a:r>
              <a:rPr lang="en-US" sz="2499" spc="-74" dirty="0">
                <a:solidFill>
                  <a:srgbClr val="1D1C21"/>
                </a:solidFill>
                <a:latin typeface="Ofelia Display Bold"/>
              </a:rPr>
              <a:t>Associate Director of Marketing and Brand Strategy</a:t>
            </a:r>
          </a:p>
        </p:txBody>
      </p:sp>
      <p:sp>
        <p:nvSpPr>
          <p:cNvPr id="12" name="TextBox 3">
            <a:extLst>
              <a:ext uri="{FF2B5EF4-FFF2-40B4-BE49-F238E27FC236}">
                <a16:creationId xmlns:a16="http://schemas.microsoft.com/office/drawing/2014/main" id="{1748F625-19E3-CAC7-6F11-585DFFF1C973}"/>
              </a:ext>
            </a:extLst>
          </p:cNvPr>
          <p:cNvSpPr txBox="1"/>
          <p:nvPr/>
        </p:nvSpPr>
        <p:spPr>
          <a:xfrm>
            <a:off x="1001396" y="982561"/>
            <a:ext cx="3657600" cy="1980350"/>
          </a:xfrm>
          <a:prstGeom prst="rect">
            <a:avLst/>
          </a:prstGeom>
        </p:spPr>
        <p:txBody>
          <a:bodyPr wrap="square" lIns="0" tIns="0" rIns="0" bIns="0" rtlCol="0" anchor="t">
            <a:spAutoFit/>
          </a:bodyPr>
          <a:lstStyle/>
          <a:p>
            <a:pPr>
              <a:lnSpc>
                <a:spcPts val="18645"/>
              </a:lnSpc>
            </a:pPr>
            <a:r>
              <a:rPr lang="en-US" sz="7200" dirty="0">
                <a:solidFill>
                  <a:srgbClr val="1D1C21"/>
                </a:solidFill>
                <a:latin typeface="Verdana" panose="020B0604030504040204" pitchFamily="34" charset="0"/>
                <a:ea typeface="Verdana" panose="020B0604030504040204" pitchFamily="34" charset="0"/>
              </a:rPr>
              <a:t>CCA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AutoShape 2"/>
          <p:cNvSpPr/>
          <p:nvPr/>
        </p:nvSpPr>
        <p:spPr>
          <a:xfrm>
            <a:off x="1028700" y="9248775"/>
            <a:ext cx="16230600" cy="0"/>
          </a:xfrm>
          <a:prstGeom prst="line">
            <a:avLst/>
          </a:prstGeom>
          <a:ln w="19050" cap="flat">
            <a:solidFill>
              <a:srgbClr val="403D48"/>
            </a:solidFill>
            <a:prstDash val="solid"/>
            <a:headEnd type="none" w="sm" len="sm"/>
            <a:tailEnd type="none" w="sm" len="sm"/>
          </a:ln>
        </p:spPr>
        <p:txBody>
          <a:bodyPr/>
          <a:lstStyle/>
          <a:p>
            <a:endParaRPr lang="en-US"/>
          </a:p>
        </p:txBody>
      </p:sp>
      <p:sp>
        <p:nvSpPr>
          <p:cNvPr id="4" name="Freeform 4"/>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030607" y="3978762"/>
            <a:ext cx="11989643" cy="3736716"/>
          </a:xfrm>
          <a:prstGeom prst="rect">
            <a:avLst/>
          </a:prstGeom>
        </p:spPr>
        <p:txBody>
          <a:bodyPr lIns="0" tIns="0" rIns="0" bIns="0" rtlCol="0" anchor="t">
            <a:spAutoFit/>
          </a:bodyPr>
          <a:lstStyle/>
          <a:p>
            <a:pPr marL="0" lvl="0" indent="0" algn="l">
              <a:lnSpc>
                <a:spcPts val="14217"/>
              </a:lnSpc>
              <a:spcBef>
                <a:spcPct val="0"/>
              </a:spcBef>
            </a:pPr>
            <a:r>
              <a:rPr lang="en-US" sz="12362" u="none" strike="noStrike">
                <a:solidFill>
                  <a:srgbClr val="1D1C21"/>
                </a:solidFill>
                <a:latin typeface="Ofelia Display Ultra-Bold"/>
              </a:rPr>
              <a:t>Have a Question?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Freeform 2"/>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3167187"/>
            <a:ext cx="11179513" cy="4969006"/>
          </a:xfrm>
          <a:prstGeom prst="rect">
            <a:avLst/>
          </a:prstGeom>
        </p:spPr>
        <p:txBody>
          <a:bodyPr lIns="0" tIns="0" rIns="0" bIns="0" rtlCol="0" anchor="t">
            <a:spAutoFit/>
          </a:bodyPr>
          <a:lstStyle/>
          <a:p>
            <a:pPr>
              <a:lnSpc>
                <a:spcPts val="18711"/>
              </a:lnSpc>
            </a:pPr>
            <a:r>
              <a:rPr lang="en-US" sz="17010">
                <a:solidFill>
                  <a:srgbClr val="21488A"/>
                </a:solidFill>
                <a:latin typeface="Ofelia Display Ultra-Bold"/>
              </a:rPr>
              <a:t>Thank You!</a:t>
            </a:r>
          </a:p>
        </p:txBody>
      </p:sp>
      <p:sp>
        <p:nvSpPr>
          <p:cNvPr id="5" name="AutoShape 5"/>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DF2"/>
        </a:solidFill>
        <a:effectLst/>
      </p:bgPr>
    </p:bg>
    <p:spTree>
      <p:nvGrpSpPr>
        <p:cNvPr id="1" name=""/>
        <p:cNvGrpSpPr/>
        <p:nvPr/>
      </p:nvGrpSpPr>
      <p:grpSpPr>
        <a:xfrm>
          <a:off x="0" y="0"/>
          <a:ext cx="0" cy="0"/>
          <a:chOff x="0" y="0"/>
          <a:chExt cx="0" cy="0"/>
        </a:xfrm>
      </p:grpSpPr>
      <p:sp>
        <p:nvSpPr>
          <p:cNvPr id="2" name="Freeform 2"/>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alphaModFix amt="25000"/>
            </a:blip>
            <a:stretch>
              <a:fillRect/>
            </a:stretch>
          </a:blipFill>
        </p:spPr>
        <p:txBody>
          <a:bodyPr/>
          <a:lstStyle/>
          <a:p>
            <a:endParaRPr lang="en-US"/>
          </a:p>
        </p:txBody>
      </p:sp>
      <p:sp>
        <p:nvSpPr>
          <p:cNvPr id="3" name="TextBox 3"/>
          <p:cNvSpPr txBox="1"/>
          <p:nvPr/>
        </p:nvSpPr>
        <p:spPr>
          <a:xfrm>
            <a:off x="1034806" y="990600"/>
            <a:ext cx="14586193" cy="3539430"/>
          </a:xfrm>
          <a:prstGeom prst="rect">
            <a:avLst/>
          </a:prstGeom>
        </p:spPr>
        <p:txBody>
          <a:bodyPr wrap="square" lIns="0" tIns="0" rIns="0" bIns="0" rtlCol="0" anchor="t">
            <a:spAutoFit/>
          </a:bodyPr>
          <a:lstStyle/>
          <a:p>
            <a:pPr marL="0" lvl="0" indent="0" algn="l">
              <a:lnSpc>
                <a:spcPts val="9200"/>
              </a:lnSpc>
              <a:spcBef>
                <a:spcPct val="0"/>
              </a:spcBef>
            </a:pPr>
            <a:r>
              <a:rPr lang="en-US" sz="8000" dirty="0">
                <a:solidFill>
                  <a:srgbClr val="465B1F"/>
                </a:solidFill>
                <a:latin typeface="Ofelia Display Ultra-Bold"/>
              </a:rPr>
              <a:t>Phase 1 </a:t>
            </a:r>
          </a:p>
          <a:p>
            <a:pPr marL="0" lvl="0" indent="0" algn="l">
              <a:lnSpc>
                <a:spcPts val="9200"/>
              </a:lnSpc>
              <a:spcBef>
                <a:spcPct val="0"/>
              </a:spcBef>
            </a:pPr>
            <a:r>
              <a:rPr lang="en-US" sz="8000" dirty="0">
                <a:solidFill>
                  <a:srgbClr val="465B1F"/>
                </a:solidFill>
                <a:latin typeface="Ofelia Display Ultra-Bold"/>
              </a:rPr>
              <a:t>Email Campaigns &amp; Tactics </a:t>
            </a:r>
          </a:p>
          <a:p>
            <a:pPr marL="0" lvl="0" indent="0" algn="l">
              <a:lnSpc>
                <a:spcPts val="9200"/>
              </a:lnSpc>
              <a:spcBef>
                <a:spcPct val="0"/>
              </a:spcBef>
            </a:pPr>
            <a:r>
              <a:rPr lang="en-US" sz="8000" dirty="0">
                <a:solidFill>
                  <a:srgbClr val="465B1F"/>
                </a:solidFill>
                <a:latin typeface="Ofelia Display Ultra-Bold"/>
              </a:rPr>
              <a:t> </a:t>
            </a:r>
          </a:p>
        </p:txBody>
      </p:sp>
      <p:sp>
        <p:nvSpPr>
          <p:cNvPr id="5" name="AutoShape 5"/>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sp>
        <p:nvSpPr>
          <p:cNvPr id="6" name="TextBox 6"/>
          <p:cNvSpPr txBox="1"/>
          <p:nvPr/>
        </p:nvSpPr>
        <p:spPr>
          <a:xfrm>
            <a:off x="1028700" y="6170121"/>
            <a:ext cx="7658100" cy="3418500"/>
          </a:xfrm>
          <a:prstGeom prst="rect">
            <a:avLst/>
          </a:prstGeom>
        </p:spPr>
        <p:txBody>
          <a:bodyPr wrap="square" lIns="0" tIns="0" rIns="0" bIns="0" rtlCol="0" anchor="t">
            <a:spAutoFit/>
          </a:bodyPr>
          <a:lstStyle/>
          <a:p>
            <a:pPr marL="662589" lvl="1" indent="-457200">
              <a:lnSpc>
                <a:spcPts val="2663"/>
              </a:lnSpc>
              <a:buAutoNum type="arabicPeriod"/>
            </a:pPr>
            <a:r>
              <a:rPr lang="en-US" sz="1600" dirty="0">
                <a:solidFill>
                  <a:srgbClr val="465B1F"/>
                </a:solidFill>
                <a:latin typeface="Verdana Pro"/>
              </a:rPr>
              <a:t>Build an </a:t>
            </a:r>
            <a:r>
              <a:rPr lang="en-US" sz="1600" b="1" u="sng" dirty="0">
                <a:solidFill>
                  <a:srgbClr val="465B1F"/>
                </a:solidFill>
                <a:latin typeface="Verdana Pro"/>
              </a:rPr>
              <a:t>email campaign that is central to window testing dates </a:t>
            </a:r>
            <a:r>
              <a:rPr lang="en-US" sz="1600" dirty="0">
                <a:solidFill>
                  <a:srgbClr val="465B1F"/>
                </a:solidFill>
                <a:latin typeface="Verdana Pro"/>
              </a:rPr>
              <a:t>to target lapsed CCAs, system users who may have created an account but never became certified.   </a:t>
            </a:r>
          </a:p>
          <a:p>
            <a:pPr marL="662589" lvl="1" indent="-457200">
              <a:lnSpc>
                <a:spcPts val="2663"/>
              </a:lnSpc>
              <a:buAutoNum type="arabicPeriod"/>
            </a:pPr>
            <a:r>
              <a:rPr lang="en-US" sz="1600" dirty="0">
                <a:solidFill>
                  <a:srgbClr val="465B1F"/>
                </a:solidFill>
                <a:latin typeface="Verdana Pro"/>
              </a:rPr>
              <a:t>New this year, </a:t>
            </a:r>
            <a:r>
              <a:rPr lang="en-US" sz="1600" b="1" u="sng" dirty="0">
                <a:solidFill>
                  <a:srgbClr val="465B1F"/>
                </a:solidFill>
                <a:latin typeface="Verdana Pro"/>
              </a:rPr>
              <a:t>marketing built an awareness campaign that targets students, ASA members, webinar attendees and industry members</a:t>
            </a:r>
            <a:r>
              <a:rPr lang="en-US" sz="1600" dirty="0">
                <a:solidFill>
                  <a:srgbClr val="465B1F"/>
                </a:solidFill>
                <a:latin typeface="Verdana Pro"/>
              </a:rPr>
              <a:t>. This gives potential CCAs time to create an account, research the CCA program, and understand the benefits of becoming certified.</a:t>
            </a:r>
          </a:p>
          <a:p>
            <a:pPr marL="662589" lvl="1" indent="-457200">
              <a:lnSpc>
                <a:spcPts val="2663"/>
              </a:lnSpc>
              <a:buAutoNum type="arabicPeriod"/>
            </a:pPr>
            <a:r>
              <a:rPr lang="en-US" sz="1600" dirty="0">
                <a:solidFill>
                  <a:srgbClr val="465B1F"/>
                </a:solidFill>
                <a:latin typeface="Verdana Pro"/>
              </a:rPr>
              <a:t>Create </a:t>
            </a:r>
            <a:r>
              <a:rPr lang="en-US" sz="1600" b="1" u="sng" dirty="0">
                <a:solidFill>
                  <a:srgbClr val="465B1F"/>
                </a:solidFill>
                <a:latin typeface="Verdana Pro"/>
              </a:rPr>
              <a:t>emails that are well-designed, engaging and have clear calls to actions</a:t>
            </a:r>
            <a:r>
              <a:rPr lang="en-US" sz="1600" dirty="0">
                <a:solidFill>
                  <a:srgbClr val="465B1F"/>
                </a:solidFill>
                <a:latin typeface="Verdana Pro"/>
              </a:rPr>
              <a:t>.   </a:t>
            </a:r>
          </a:p>
        </p:txBody>
      </p:sp>
      <p:sp>
        <p:nvSpPr>
          <p:cNvPr id="7" name="TextBox 7"/>
          <p:cNvSpPr txBox="1"/>
          <p:nvPr/>
        </p:nvSpPr>
        <p:spPr>
          <a:xfrm>
            <a:off x="1034807" y="5375500"/>
            <a:ext cx="3071566" cy="463075"/>
          </a:xfrm>
          <a:prstGeom prst="rect">
            <a:avLst/>
          </a:prstGeom>
        </p:spPr>
        <p:txBody>
          <a:bodyPr lIns="0" tIns="0" rIns="0" bIns="0" rtlCol="0" anchor="t">
            <a:spAutoFit/>
          </a:bodyPr>
          <a:lstStyle/>
          <a:p>
            <a:pPr>
              <a:lnSpc>
                <a:spcPts val="3919"/>
              </a:lnSpc>
            </a:pPr>
            <a:r>
              <a:rPr lang="en-US" sz="2799" spc="-83" dirty="0">
                <a:solidFill>
                  <a:srgbClr val="465B1F"/>
                </a:solidFill>
                <a:latin typeface="Ofelia Display Bold"/>
              </a:rPr>
              <a:t>Tactics </a:t>
            </a:r>
          </a:p>
        </p:txBody>
      </p:sp>
      <p:sp>
        <p:nvSpPr>
          <p:cNvPr id="8" name="AutoShape 8"/>
          <p:cNvSpPr/>
          <p:nvPr/>
        </p:nvSpPr>
        <p:spPr>
          <a:xfrm>
            <a:off x="1028700" y="5133975"/>
            <a:ext cx="2933700" cy="0"/>
          </a:xfrm>
          <a:prstGeom prst="line">
            <a:avLst/>
          </a:prstGeom>
          <a:ln w="19050" cap="flat">
            <a:solidFill>
              <a:srgbClr val="7BA037"/>
            </a:solidFill>
            <a:prstDash val="solid"/>
            <a:headEnd type="none" w="sm" len="sm"/>
            <a:tailEnd type="none" w="sm" len="sm"/>
          </a:ln>
        </p:spPr>
        <p:txBody>
          <a:bodyPr/>
          <a:lstStyle/>
          <a:p>
            <a:endParaRPr lang="en-US"/>
          </a:p>
        </p:txBody>
      </p:sp>
      <p:sp>
        <p:nvSpPr>
          <p:cNvPr id="9" name="TextBox 9"/>
          <p:cNvSpPr txBox="1"/>
          <p:nvPr/>
        </p:nvSpPr>
        <p:spPr>
          <a:xfrm>
            <a:off x="1028700" y="4180952"/>
            <a:ext cx="3069144" cy="760095"/>
          </a:xfrm>
          <a:prstGeom prst="rect">
            <a:avLst/>
          </a:prstGeom>
        </p:spPr>
        <p:txBody>
          <a:bodyPr lIns="0" tIns="0" rIns="0" bIns="0" rtlCol="0" anchor="t">
            <a:spAutoFit/>
          </a:bodyPr>
          <a:lstStyle/>
          <a:p>
            <a:pPr marL="0" lvl="0" indent="0">
              <a:lnSpc>
                <a:spcPts val="5880"/>
              </a:lnSpc>
            </a:pPr>
            <a:r>
              <a:rPr lang="en-US" sz="4200" spc="-126" dirty="0">
                <a:solidFill>
                  <a:srgbClr val="465B1F"/>
                </a:solidFill>
                <a:latin typeface="Ofelia Display"/>
              </a:rPr>
              <a:t>01</a:t>
            </a:r>
          </a:p>
        </p:txBody>
      </p:sp>
      <p:sp>
        <p:nvSpPr>
          <p:cNvPr id="24" name="TextBox 7">
            <a:extLst>
              <a:ext uri="{FF2B5EF4-FFF2-40B4-BE49-F238E27FC236}">
                <a16:creationId xmlns:a16="http://schemas.microsoft.com/office/drawing/2014/main" id="{225738A6-A711-0015-9FDD-F1B78C839EBA}"/>
              </a:ext>
            </a:extLst>
          </p:cNvPr>
          <p:cNvSpPr txBox="1"/>
          <p:nvPr/>
        </p:nvSpPr>
        <p:spPr>
          <a:xfrm>
            <a:off x="11512307" y="5135583"/>
            <a:ext cx="3071566" cy="463075"/>
          </a:xfrm>
          <a:prstGeom prst="rect">
            <a:avLst/>
          </a:prstGeom>
        </p:spPr>
        <p:txBody>
          <a:bodyPr lIns="0" tIns="0" rIns="0" bIns="0" rtlCol="0" anchor="t">
            <a:spAutoFit/>
          </a:bodyPr>
          <a:lstStyle/>
          <a:p>
            <a:pPr>
              <a:lnSpc>
                <a:spcPts val="3919"/>
              </a:lnSpc>
            </a:pPr>
            <a:r>
              <a:rPr lang="en-US" sz="2799" spc="-83" dirty="0">
                <a:solidFill>
                  <a:srgbClr val="465B1F"/>
                </a:solidFill>
                <a:latin typeface="Ofelia Display Bold"/>
              </a:rPr>
              <a:t>The Why </a:t>
            </a:r>
          </a:p>
        </p:txBody>
      </p:sp>
      <p:sp>
        <p:nvSpPr>
          <p:cNvPr id="25" name="AutoShape 8">
            <a:extLst>
              <a:ext uri="{FF2B5EF4-FFF2-40B4-BE49-F238E27FC236}">
                <a16:creationId xmlns:a16="http://schemas.microsoft.com/office/drawing/2014/main" id="{5B59B3E5-77BD-23CC-1AED-78EE2B674299}"/>
              </a:ext>
            </a:extLst>
          </p:cNvPr>
          <p:cNvSpPr/>
          <p:nvPr/>
        </p:nvSpPr>
        <p:spPr>
          <a:xfrm>
            <a:off x="11506200" y="4894058"/>
            <a:ext cx="2933700" cy="0"/>
          </a:xfrm>
          <a:prstGeom prst="line">
            <a:avLst/>
          </a:prstGeom>
          <a:ln w="19050" cap="flat">
            <a:solidFill>
              <a:srgbClr val="7BA037"/>
            </a:solidFill>
            <a:prstDash val="solid"/>
            <a:headEnd type="none" w="sm" len="sm"/>
            <a:tailEnd type="none" w="sm" len="sm"/>
          </a:ln>
        </p:spPr>
        <p:txBody>
          <a:bodyPr/>
          <a:lstStyle/>
          <a:p>
            <a:endParaRPr lang="en-US"/>
          </a:p>
        </p:txBody>
      </p:sp>
      <p:sp>
        <p:nvSpPr>
          <p:cNvPr id="26" name="TextBox 9">
            <a:extLst>
              <a:ext uri="{FF2B5EF4-FFF2-40B4-BE49-F238E27FC236}">
                <a16:creationId xmlns:a16="http://schemas.microsoft.com/office/drawing/2014/main" id="{168D4D3E-043E-A288-B58E-53D6FFBA8B28}"/>
              </a:ext>
            </a:extLst>
          </p:cNvPr>
          <p:cNvSpPr txBox="1"/>
          <p:nvPr/>
        </p:nvSpPr>
        <p:spPr>
          <a:xfrm>
            <a:off x="11506200" y="3941035"/>
            <a:ext cx="3069144" cy="699487"/>
          </a:xfrm>
          <a:prstGeom prst="rect">
            <a:avLst/>
          </a:prstGeom>
        </p:spPr>
        <p:txBody>
          <a:bodyPr lIns="0" tIns="0" rIns="0" bIns="0" rtlCol="0" anchor="t">
            <a:spAutoFit/>
          </a:bodyPr>
          <a:lstStyle/>
          <a:p>
            <a:pPr marL="0" lvl="0" indent="0">
              <a:lnSpc>
                <a:spcPts val="5880"/>
              </a:lnSpc>
            </a:pPr>
            <a:r>
              <a:rPr lang="en-US" sz="4200" spc="-126" dirty="0">
                <a:solidFill>
                  <a:srgbClr val="465B1F"/>
                </a:solidFill>
                <a:latin typeface="Ofelia Display"/>
              </a:rPr>
              <a:t>02</a:t>
            </a:r>
          </a:p>
        </p:txBody>
      </p:sp>
      <p:sp>
        <p:nvSpPr>
          <p:cNvPr id="27" name="TextBox 6">
            <a:extLst>
              <a:ext uri="{FF2B5EF4-FFF2-40B4-BE49-F238E27FC236}">
                <a16:creationId xmlns:a16="http://schemas.microsoft.com/office/drawing/2014/main" id="{6F046224-F17C-7151-B38E-35DCDAF6E1E9}"/>
              </a:ext>
            </a:extLst>
          </p:cNvPr>
          <p:cNvSpPr txBox="1"/>
          <p:nvPr/>
        </p:nvSpPr>
        <p:spPr>
          <a:xfrm>
            <a:off x="11410950" y="5756971"/>
            <a:ext cx="6057900" cy="3072251"/>
          </a:xfrm>
          <a:prstGeom prst="rect">
            <a:avLst/>
          </a:prstGeom>
        </p:spPr>
        <p:txBody>
          <a:bodyPr wrap="square" lIns="0" tIns="0" rIns="0" bIns="0" rtlCol="0" anchor="t">
            <a:spAutoFit/>
          </a:bodyPr>
          <a:lstStyle/>
          <a:p>
            <a:pPr marL="205389" lvl="1">
              <a:lnSpc>
                <a:spcPts val="2663"/>
              </a:lnSpc>
            </a:pPr>
            <a:r>
              <a:rPr lang="en-US" sz="1600" dirty="0">
                <a:solidFill>
                  <a:srgbClr val="465B1F"/>
                </a:solidFill>
                <a:latin typeface="Verdana Pro"/>
              </a:rPr>
              <a:t>Reaching out to warm leads aims to </a:t>
            </a:r>
            <a:r>
              <a:rPr lang="en-US" sz="1600" b="1" u="sng" dirty="0">
                <a:solidFill>
                  <a:srgbClr val="465B1F"/>
                </a:solidFill>
                <a:latin typeface="Verdana Pro"/>
              </a:rPr>
              <a:t>reignite interest</a:t>
            </a:r>
            <a:r>
              <a:rPr lang="en-US" sz="1600" dirty="0">
                <a:solidFill>
                  <a:srgbClr val="465B1F"/>
                </a:solidFill>
                <a:latin typeface="Verdana Pro"/>
              </a:rPr>
              <a:t>, drive completion, and fortify our certification program's community and reputation. By nurturing and retaining these individuals, we </a:t>
            </a:r>
            <a:r>
              <a:rPr lang="en-US" sz="1600" b="1" u="sng" dirty="0">
                <a:solidFill>
                  <a:srgbClr val="465B1F"/>
                </a:solidFill>
                <a:latin typeface="Verdana Pro"/>
              </a:rPr>
              <a:t>strengthen our program's numbers </a:t>
            </a:r>
            <a:r>
              <a:rPr lang="en-US" sz="1600" dirty="0">
                <a:solidFill>
                  <a:srgbClr val="465B1F"/>
                </a:solidFill>
                <a:latin typeface="Verdana Pro"/>
              </a:rPr>
              <a:t>and </a:t>
            </a:r>
            <a:r>
              <a:rPr lang="en-US" sz="1600" b="1" u="sng" dirty="0">
                <a:solidFill>
                  <a:srgbClr val="465B1F"/>
                </a:solidFill>
                <a:latin typeface="Verdana Pro"/>
              </a:rPr>
              <a:t>foster a sense of belonging among certified professionals</a:t>
            </a:r>
            <a:r>
              <a:rPr lang="en-US" sz="1600" dirty="0">
                <a:solidFill>
                  <a:srgbClr val="465B1F"/>
                </a:solidFill>
                <a:latin typeface="Verdana Pro"/>
              </a:rPr>
              <a:t>. Ultimately, this campaign's impact extends beyond immediate conversions, contributing to the long-term growth and credibility of our certification program.</a:t>
            </a:r>
          </a:p>
        </p:txBody>
      </p:sp>
      <p:sp>
        <p:nvSpPr>
          <p:cNvPr id="11" name="Speech Bubble: Rectangle with Corners Rounded 10">
            <a:extLst>
              <a:ext uri="{FF2B5EF4-FFF2-40B4-BE49-F238E27FC236}">
                <a16:creationId xmlns:a16="http://schemas.microsoft.com/office/drawing/2014/main" id="{6AC9FF00-99E1-277A-EC0D-01C78B57647C}"/>
              </a:ext>
            </a:extLst>
          </p:cNvPr>
          <p:cNvSpPr/>
          <p:nvPr/>
        </p:nvSpPr>
        <p:spPr>
          <a:xfrm>
            <a:off x="6703309" y="4375676"/>
            <a:ext cx="2933700" cy="145911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Regular emails to our prospect list selling the virtues of the CCA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Freeform 2"/>
          <p:cNvSpPr/>
          <p:nvPr/>
        </p:nvSpPr>
        <p:spPr>
          <a:xfrm>
            <a:off x="30491"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alphaModFix amt="25000"/>
            </a:blip>
            <a:stretch>
              <a:fillRect/>
            </a:stretch>
          </a:blipFill>
        </p:spPr>
        <p:txBody>
          <a:bodyPr/>
          <a:lstStyle/>
          <a:p>
            <a:endParaRPr lang="en-US"/>
          </a:p>
        </p:txBody>
      </p:sp>
      <p:sp>
        <p:nvSpPr>
          <p:cNvPr id="4" name="TextBox 4"/>
          <p:cNvSpPr txBox="1"/>
          <p:nvPr/>
        </p:nvSpPr>
        <p:spPr>
          <a:xfrm>
            <a:off x="1030606" y="990600"/>
            <a:ext cx="16057976" cy="2359620"/>
          </a:xfrm>
          <a:prstGeom prst="rect">
            <a:avLst/>
          </a:prstGeom>
        </p:spPr>
        <p:txBody>
          <a:bodyPr wrap="square" lIns="0" tIns="0" rIns="0" bIns="0" rtlCol="0" anchor="t">
            <a:spAutoFit/>
          </a:bodyPr>
          <a:lstStyle/>
          <a:p>
            <a:pPr marL="0" lvl="0" indent="0" algn="l">
              <a:lnSpc>
                <a:spcPts val="9200"/>
              </a:lnSpc>
              <a:spcBef>
                <a:spcPct val="0"/>
              </a:spcBef>
            </a:pPr>
            <a:r>
              <a:rPr lang="en-US" sz="8000" dirty="0">
                <a:solidFill>
                  <a:srgbClr val="B78C15"/>
                </a:solidFill>
                <a:latin typeface="Ofelia Display Ultra-Bold"/>
              </a:rPr>
              <a:t>Phase 2</a:t>
            </a:r>
          </a:p>
          <a:p>
            <a:pPr marL="0" lvl="0" indent="0" algn="l">
              <a:lnSpc>
                <a:spcPts val="9200"/>
              </a:lnSpc>
              <a:spcBef>
                <a:spcPct val="0"/>
              </a:spcBef>
            </a:pPr>
            <a:r>
              <a:rPr lang="en-US" sz="8000" dirty="0">
                <a:solidFill>
                  <a:srgbClr val="B78C15"/>
                </a:solidFill>
                <a:latin typeface="Ofelia Display Ultra-Bold"/>
              </a:rPr>
              <a:t>Strategic Storytelling &amp; Tactics  </a:t>
            </a:r>
          </a:p>
        </p:txBody>
      </p:sp>
      <p:sp>
        <p:nvSpPr>
          <p:cNvPr id="7" name="AutoShape 7"/>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9" name="TextBox 9"/>
          <p:cNvSpPr txBox="1"/>
          <p:nvPr/>
        </p:nvSpPr>
        <p:spPr>
          <a:xfrm>
            <a:off x="2910904" y="4963983"/>
            <a:ext cx="1493115" cy="533351"/>
          </a:xfrm>
          <a:prstGeom prst="rect">
            <a:avLst/>
          </a:prstGeom>
        </p:spPr>
        <p:txBody>
          <a:bodyPr wrap="square" lIns="0" tIns="0" rIns="0" bIns="0" rtlCol="0" anchor="t">
            <a:spAutoFit/>
          </a:bodyPr>
          <a:lstStyle/>
          <a:p>
            <a:pPr algn="ctr">
              <a:lnSpc>
                <a:spcPts val="4480"/>
              </a:lnSpc>
            </a:pPr>
            <a:r>
              <a:rPr lang="en-US" sz="3200" dirty="0">
                <a:solidFill>
                  <a:srgbClr val="FDF9ED"/>
                </a:solidFill>
                <a:latin typeface="Ofelia Display Bold"/>
              </a:rPr>
              <a:t>7,783</a:t>
            </a:r>
          </a:p>
        </p:txBody>
      </p:sp>
      <p:sp>
        <p:nvSpPr>
          <p:cNvPr id="10" name="TextBox 10"/>
          <p:cNvSpPr txBox="1"/>
          <p:nvPr/>
        </p:nvSpPr>
        <p:spPr>
          <a:xfrm>
            <a:off x="6110700" y="4723636"/>
            <a:ext cx="1111448" cy="575945"/>
          </a:xfrm>
          <a:prstGeom prst="rect">
            <a:avLst/>
          </a:prstGeom>
        </p:spPr>
        <p:txBody>
          <a:bodyPr lIns="0" tIns="0" rIns="0" bIns="0" rtlCol="0" anchor="t">
            <a:spAutoFit/>
          </a:bodyPr>
          <a:lstStyle/>
          <a:p>
            <a:pPr algn="ctr">
              <a:lnSpc>
                <a:spcPts val="4480"/>
              </a:lnSpc>
            </a:pPr>
            <a:r>
              <a:rPr lang="en-US" sz="3200">
                <a:solidFill>
                  <a:srgbClr val="FDF9ED"/>
                </a:solidFill>
                <a:latin typeface="Ofelia Display Bold"/>
              </a:rPr>
              <a:t>8,173</a:t>
            </a:r>
          </a:p>
        </p:txBody>
      </p:sp>
      <p:sp>
        <p:nvSpPr>
          <p:cNvPr id="25" name="TextBox 16">
            <a:extLst>
              <a:ext uri="{FF2B5EF4-FFF2-40B4-BE49-F238E27FC236}">
                <a16:creationId xmlns:a16="http://schemas.microsoft.com/office/drawing/2014/main" id="{5E50FA44-9604-A6B6-CE1B-7DF97FCDC716}"/>
              </a:ext>
            </a:extLst>
          </p:cNvPr>
          <p:cNvSpPr txBox="1"/>
          <p:nvPr/>
        </p:nvSpPr>
        <p:spPr>
          <a:xfrm>
            <a:off x="939181" y="5483084"/>
            <a:ext cx="6268182" cy="3418500"/>
          </a:xfrm>
          <a:prstGeom prst="rect">
            <a:avLst/>
          </a:prstGeom>
        </p:spPr>
        <p:txBody>
          <a:bodyPr wrap="square" lIns="0" tIns="0" rIns="0" bIns="0" rtlCol="0" anchor="t">
            <a:spAutoFit/>
          </a:bodyPr>
          <a:lstStyle/>
          <a:p>
            <a:pPr marL="457200" lvl="0" indent="-457200" algn="l">
              <a:lnSpc>
                <a:spcPts val="2663"/>
              </a:lnSpc>
              <a:spcBef>
                <a:spcPct val="0"/>
              </a:spcBef>
              <a:buAutoNum type="arabicPeriod"/>
            </a:pPr>
            <a:r>
              <a:rPr lang="en-US" sz="1600" dirty="0">
                <a:solidFill>
                  <a:srgbClr val="B78C15"/>
                </a:solidFill>
                <a:latin typeface="Verdana Pro"/>
              </a:rPr>
              <a:t>We are </a:t>
            </a:r>
            <a:r>
              <a:rPr lang="en-US" sz="1600" b="1" u="sng" dirty="0">
                <a:solidFill>
                  <a:srgbClr val="B78C15"/>
                </a:solidFill>
                <a:latin typeface="Verdana Pro"/>
              </a:rPr>
              <a:t>revamping our content through testimonials and collateral that is engaging and captivating</a:t>
            </a:r>
            <a:r>
              <a:rPr lang="en-US" sz="1600" dirty="0">
                <a:solidFill>
                  <a:srgbClr val="B78C15"/>
                </a:solidFill>
                <a:latin typeface="Verdana Pro"/>
              </a:rPr>
              <a:t>. </a:t>
            </a:r>
          </a:p>
          <a:p>
            <a:pPr marL="457200" lvl="0" indent="-457200" algn="l">
              <a:lnSpc>
                <a:spcPts val="2663"/>
              </a:lnSpc>
              <a:spcBef>
                <a:spcPct val="0"/>
              </a:spcBef>
              <a:buAutoNum type="arabicPeriod"/>
            </a:pPr>
            <a:r>
              <a:rPr lang="en-US" sz="1600" dirty="0">
                <a:solidFill>
                  <a:srgbClr val="B78C15"/>
                </a:solidFill>
                <a:latin typeface="Verdana Pro"/>
              </a:rPr>
              <a:t>Creating a </a:t>
            </a:r>
            <a:r>
              <a:rPr lang="en-US" sz="1600" b="1" u="sng" dirty="0">
                <a:solidFill>
                  <a:srgbClr val="B78C15"/>
                </a:solidFill>
                <a:latin typeface="Verdana Pro"/>
              </a:rPr>
              <a:t>platform for CCA Admins to customize marketing material </a:t>
            </a:r>
            <a:r>
              <a:rPr lang="en-US" sz="1600" dirty="0">
                <a:solidFill>
                  <a:srgbClr val="B78C15"/>
                </a:solidFill>
                <a:latin typeface="Verdana Pro"/>
              </a:rPr>
              <a:t>to their region. </a:t>
            </a:r>
          </a:p>
          <a:p>
            <a:pPr marL="457200" lvl="0" indent="-457200" algn="l">
              <a:lnSpc>
                <a:spcPts val="2663"/>
              </a:lnSpc>
              <a:spcBef>
                <a:spcPct val="0"/>
              </a:spcBef>
              <a:buAutoNum type="arabicPeriod"/>
            </a:pPr>
            <a:r>
              <a:rPr lang="en-US" sz="1600" dirty="0">
                <a:solidFill>
                  <a:srgbClr val="B78C15"/>
                </a:solidFill>
                <a:latin typeface="Verdana Pro"/>
              </a:rPr>
              <a:t>We are creating a form that CCA can fill out to </a:t>
            </a:r>
            <a:r>
              <a:rPr lang="en-US" sz="1600" b="1" u="sng" dirty="0">
                <a:solidFill>
                  <a:srgbClr val="B78C15"/>
                </a:solidFill>
                <a:latin typeface="Verdana Pro"/>
              </a:rPr>
              <a:t>generate testimonials about how the CCA program has benefited them</a:t>
            </a:r>
            <a:r>
              <a:rPr lang="en-US" sz="1600" dirty="0">
                <a:solidFill>
                  <a:srgbClr val="B78C15"/>
                </a:solidFill>
                <a:latin typeface="Verdana Pro"/>
              </a:rPr>
              <a:t> and how it has helped their career. These testimonials can be used internationally and regionally.  </a:t>
            </a:r>
          </a:p>
        </p:txBody>
      </p:sp>
      <p:sp>
        <p:nvSpPr>
          <p:cNvPr id="26" name="TextBox 17">
            <a:extLst>
              <a:ext uri="{FF2B5EF4-FFF2-40B4-BE49-F238E27FC236}">
                <a16:creationId xmlns:a16="http://schemas.microsoft.com/office/drawing/2014/main" id="{79FA1224-3A01-9A5C-E327-CB54659FB865}"/>
              </a:ext>
            </a:extLst>
          </p:cNvPr>
          <p:cNvSpPr txBox="1"/>
          <p:nvPr/>
        </p:nvSpPr>
        <p:spPr>
          <a:xfrm>
            <a:off x="1060969" y="4852210"/>
            <a:ext cx="1234504" cy="463075"/>
          </a:xfrm>
          <a:prstGeom prst="rect">
            <a:avLst/>
          </a:prstGeom>
        </p:spPr>
        <p:txBody>
          <a:bodyPr wrap="square" lIns="0" tIns="0" rIns="0" bIns="0" rtlCol="0" anchor="t">
            <a:spAutoFit/>
          </a:bodyPr>
          <a:lstStyle/>
          <a:p>
            <a:pPr marL="0" lvl="0" indent="0" algn="l">
              <a:lnSpc>
                <a:spcPts val="3919"/>
              </a:lnSpc>
            </a:pPr>
            <a:r>
              <a:rPr lang="en-US" sz="2799" spc="-83" dirty="0">
                <a:solidFill>
                  <a:srgbClr val="B78C15"/>
                </a:solidFill>
                <a:latin typeface="Ofelia Display Bold"/>
              </a:rPr>
              <a:t>Tactics </a:t>
            </a:r>
          </a:p>
        </p:txBody>
      </p:sp>
      <p:sp>
        <p:nvSpPr>
          <p:cNvPr id="29" name="TextBox 16">
            <a:extLst>
              <a:ext uri="{FF2B5EF4-FFF2-40B4-BE49-F238E27FC236}">
                <a16:creationId xmlns:a16="http://schemas.microsoft.com/office/drawing/2014/main" id="{0773032E-3292-5E0C-DDF8-B22047266F32}"/>
              </a:ext>
            </a:extLst>
          </p:cNvPr>
          <p:cNvSpPr txBox="1"/>
          <p:nvPr/>
        </p:nvSpPr>
        <p:spPr>
          <a:xfrm>
            <a:off x="9601200" y="5399599"/>
            <a:ext cx="6829586" cy="1687257"/>
          </a:xfrm>
          <a:prstGeom prst="rect">
            <a:avLst/>
          </a:prstGeom>
        </p:spPr>
        <p:txBody>
          <a:bodyPr wrap="square" lIns="0" tIns="0" rIns="0" bIns="0" rtlCol="0" anchor="t">
            <a:spAutoFit/>
          </a:bodyPr>
          <a:lstStyle/>
          <a:p>
            <a:pPr lvl="0" algn="l">
              <a:lnSpc>
                <a:spcPts val="2663"/>
              </a:lnSpc>
              <a:spcBef>
                <a:spcPct val="0"/>
              </a:spcBef>
            </a:pPr>
            <a:r>
              <a:rPr lang="en-US" sz="1600" dirty="0">
                <a:solidFill>
                  <a:srgbClr val="B78C15"/>
                </a:solidFill>
                <a:latin typeface="Verdana Pro"/>
              </a:rPr>
              <a:t>These tactics </a:t>
            </a:r>
            <a:r>
              <a:rPr lang="en-US" sz="1600" b="1" u="sng" dirty="0">
                <a:solidFill>
                  <a:srgbClr val="B78C15"/>
                </a:solidFill>
                <a:latin typeface="Verdana Pro"/>
              </a:rPr>
              <a:t>enhance the CCA program's reach and impact </a:t>
            </a:r>
            <a:r>
              <a:rPr lang="en-US" sz="1600" dirty="0">
                <a:solidFill>
                  <a:srgbClr val="B78C15"/>
                </a:solidFill>
                <a:latin typeface="Verdana Pro"/>
              </a:rPr>
              <a:t>by showcasing its benefits both locally and globally. Providing a platform for CCA Admins to customize marketing materials ensures flexibility and authenticity with region-specific images while maintaining a consistent and streamlined look.</a:t>
            </a:r>
          </a:p>
        </p:txBody>
      </p:sp>
      <p:sp>
        <p:nvSpPr>
          <p:cNvPr id="31" name="AutoShape 5">
            <a:extLst>
              <a:ext uri="{FF2B5EF4-FFF2-40B4-BE49-F238E27FC236}">
                <a16:creationId xmlns:a16="http://schemas.microsoft.com/office/drawing/2014/main" id="{41B44FDB-1533-A44E-C74D-34455169B8E1}"/>
              </a:ext>
            </a:extLst>
          </p:cNvPr>
          <p:cNvSpPr/>
          <p:nvPr/>
        </p:nvSpPr>
        <p:spPr>
          <a:xfrm>
            <a:off x="1053008" y="4678891"/>
            <a:ext cx="4512308" cy="0"/>
          </a:xfrm>
          <a:prstGeom prst="line">
            <a:avLst/>
          </a:prstGeom>
          <a:ln w="19050" cap="flat">
            <a:solidFill>
              <a:srgbClr val="E9BC42"/>
            </a:solidFill>
            <a:prstDash val="solid"/>
            <a:headEnd type="none" w="sm" len="sm"/>
            <a:tailEnd type="none" w="sm" len="sm"/>
          </a:ln>
        </p:spPr>
        <p:txBody>
          <a:bodyPr/>
          <a:lstStyle/>
          <a:p>
            <a:endParaRPr lang="en-US"/>
          </a:p>
        </p:txBody>
      </p:sp>
      <p:sp>
        <p:nvSpPr>
          <p:cNvPr id="32" name="TextBox 9">
            <a:extLst>
              <a:ext uri="{FF2B5EF4-FFF2-40B4-BE49-F238E27FC236}">
                <a16:creationId xmlns:a16="http://schemas.microsoft.com/office/drawing/2014/main" id="{888D6BD3-904A-2529-C2DA-B9CBDF321CF7}"/>
              </a:ext>
            </a:extLst>
          </p:cNvPr>
          <p:cNvSpPr txBox="1"/>
          <p:nvPr/>
        </p:nvSpPr>
        <p:spPr>
          <a:xfrm>
            <a:off x="1060969" y="3901047"/>
            <a:ext cx="2256154" cy="760095"/>
          </a:xfrm>
          <a:prstGeom prst="rect">
            <a:avLst/>
          </a:prstGeom>
        </p:spPr>
        <p:txBody>
          <a:bodyPr lIns="0" tIns="0" rIns="0" bIns="0" rtlCol="0" anchor="t">
            <a:spAutoFit/>
          </a:bodyPr>
          <a:lstStyle/>
          <a:p>
            <a:pPr marL="0" lvl="0" indent="0">
              <a:lnSpc>
                <a:spcPts val="5880"/>
              </a:lnSpc>
            </a:pPr>
            <a:r>
              <a:rPr lang="en-US" sz="4200" spc="-126" dirty="0">
                <a:solidFill>
                  <a:srgbClr val="B78C15"/>
                </a:solidFill>
                <a:latin typeface="Ofelia Display"/>
              </a:rPr>
              <a:t>01</a:t>
            </a:r>
          </a:p>
        </p:txBody>
      </p:sp>
      <p:sp>
        <p:nvSpPr>
          <p:cNvPr id="33" name="TextBox 17">
            <a:extLst>
              <a:ext uri="{FF2B5EF4-FFF2-40B4-BE49-F238E27FC236}">
                <a16:creationId xmlns:a16="http://schemas.microsoft.com/office/drawing/2014/main" id="{180FCFAD-E5D8-FCB9-DFB4-67F886B320C3}"/>
              </a:ext>
            </a:extLst>
          </p:cNvPr>
          <p:cNvSpPr txBox="1"/>
          <p:nvPr/>
        </p:nvSpPr>
        <p:spPr>
          <a:xfrm>
            <a:off x="9388504" y="4679991"/>
            <a:ext cx="1234504" cy="463075"/>
          </a:xfrm>
          <a:prstGeom prst="rect">
            <a:avLst/>
          </a:prstGeom>
        </p:spPr>
        <p:txBody>
          <a:bodyPr wrap="square" lIns="0" tIns="0" rIns="0" bIns="0" rtlCol="0" anchor="t">
            <a:spAutoFit/>
          </a:bodyPr>
          <a:lstStyle/>
          <a:p>
            <a:pPr marL="0" lvl="0" indent="0" algn="l">
              <a:lnSpc>
                <a:spcPts val="3919"/>
              </a:lnSpc>
            </a:pPr>
            <a:r>
              <a:rPr lang="en-US" sz="2799" spc="-83" dirty="0">
                <a:solidFill>
                  <a:srgbClr val="B78C15"/>
                </a:solidFill>
                <a:latin typeface="Ofelia Display Bold"/>
              </a:rPr>
              <a:t> </a:t>
            </a:r>
          </a:p>
        </p:txBody>
      </p:sp>
      <p:sp>
        <p:nvSpPr>
          <p:cNvPr id="39" name="TextBox 17">
            <a:extLst>
              <a:ext uri="{FF2B5EF4-FFF2-40B4-BE49-F238E27FC236}">
                <a16:creationId xmlns:a16="http://schemas.microsoft.com/office/drawing/2014/main" id="{0FCB6C2C-2F52-1122-9191-3FEC0FAA4678}"/>
              </a:ext>
            </a:extLst>
          </p:cNvPr>
          <p:cNvSpPr txBox="1"/>
          <p:nvPr/>
        </p:nvSpPr>
        <p:spPr>
          <a:xfrm>
            <a:off x="9601200" y="4827236"/>
            <a:ext cx="2667000" cy="463075"/>
          </a:xfrm>
          <a:prstGeom prst="rect">
            <a:avLst/>
          </a:prstGeom>
        </p:spPr>
        <p:txBody>
          <a:bodyPr wrap="square" lIns="0" tIns="0" rIns="0" bIns="0" rtlCol="0" anchor="t">
            <a:spAutoFit/>
          </a:bodyPr>
          <a:lstStyle/>
          <a:p>
            <a:pPr marL="0" lvl="0" indent="0" algn="l">
              <a:lnSpc>
                <a:spcPts val="3919"/>
              </a:lnSpc>
            </a:pPr>
            <a:r>
              <a:rPr lang="en-US" sz="2799" spc="-83" dirty="0">
                <a:solidFill>
                  <a:srgbClr val="B78C15"/>
                </a:solidFill>
                <a:latin typeface="Ofelia Display Bold"/>
              </a:rPr>
              <a:t>The Why </a:t>
            </a:r>
          </a:p>
        </p:txBody>
      </p:sp>
      <p:sp>
        <p:nvSpPr>
          <p:cNvPr id="40" name="AutoShape 5">
            <a:extLst>
              <a:ext uri="{FF2B5EF4-FFF2-40B4-BE49-F238E27FC236}">
                <a16:creationId xmlns:a16="http://schemas.microsoft.com/office/drawing/2014/main" id="{411EB201-D5EF-EF18-538A-AE03B0A58D51}"/>
              </a:ext>
            </a:extLst>
          </p:cNvPr>
          <p:cNvSpPr/>
          <p:nvPr/>
        </p:nvSpPr>
        <p:spPr>
          <a:xfrm>
            <a:off x="9593239" y="4653917"/>
            <a:ext cx="4512308" cy="0"/>
          </a:xfrm>
          <a:prstGeom prst="line">
            <a:avLst/>
          </a:prstGeom>
          <a:ln w="19050" cap="flat">
            <a:solidFill>
              <a:srgbClr val="E9BC42"/>
            </a:solidFill>
            <a:prstDash val="solid"/>
            <a:headEnd type="none" w="sm" len="sm"/>
            <a:tailEnd type="none" w="sm" len="sm"/>
          </a:ln>
        </p:spPr>
        <p:txBody>
          <a:bodyPr/>
          <a:lstStyle/>
          <a:p>
            <a:endParaRPr lang="en-US"/>
          </a:p>
        </p:txBody>
      </p:sp>
      <p:sp>
        <p:nvSpPr>
          <p:cNvPr id="41" name="TextBox 9">
            <a:extLst>
              <a:ext uri="{FF2B5EF4-FFF2-40B4-BE49-F238E27FC236}">
                <a16:creationId xmlns:a16="http://schemas.microsoft.com/office/drawing/2014/main" id="{909538F9-0BC0-9ECC-D484-88092E872DD3}"/>
              </a:ext>
            </a:extLst>
          </p:cNvPr>
          <p:cNvSpPr txBox="1"/>
          <p:nvPr/>
        </p:nvSpPr>
        <p:spPr>
          <a:xfrm>
            <a:off x="9601200" y="3876073"/>
            <a:ext cx="2256154" cy="699487"/>
          </a:xfrm>
          <a:prstGeom prst="rect">
            <a:avLst/>
          </a:prstGeom>
        </p:spPr>
        <p:txBody>
          <a:bodyPr lIns="0" tIns="0" rIns="0" bIns="0" rtlCol="0" anchor="t">
            <a:spAutoFit/>
          </a:bodyPr>
          <a:lstStyle/>
          <a:p>
            <a:pPr marL="0" lvl="0" indent="0">
              <a:lnSpc>
                <a:spcPts val="5880"/>
              </a:lnSpc>
            </a:pPr>
            <a:r>
              <a:rPr lang="en-US" sz="4200" spc="-126" dirty="0">
                <a:solidFill>
                  <a:srgbClr val="B78C15"/>
                </a:solidFill>
                <a:latin typeface="Ofelia Display"/>
              </a:rPr>
              <a:t>02</a:t>
            </a:r>
          </a:p>
        </p:txBody>
      </p:sp>
      <p:sp>
        <p:nvSpPr>
          <p:cNvPr id="3" name="Speech Bubble: Rectangle with Corners Rounded 2">
            <a:extLst>
              <a:ext uri="{FF2B5EF4-FFF2-40B4-BE49-F238E27FC236}">
                <a16:creationId xmlns:a16="http://schemas.microsoft.com/office/drawing/2014/main" id="{81AD602C-D5AC-87AD-88BF-3E16B0F29D42}"/>
              </a:ext>
            </a:extLst>
          </p:cNvPr>
          <p:cNvSpPr/>
          <p:nvPr/>
        </p:nvSpPr>
        <p:spPr>
          <a:xfrm>
            <a:off x="6311003" y="3846001"/>
            <a:ext cx="2667000" cy="145911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Telling the CCA Program story in new &amp; better ways</a:t>
            </a:r>
          </a:p>
        </p:txBody>
      </p:sp>
      <p:sp>
        <p:nvSpPr>
          <p:cNvPr id="5" name="Speech Bubble: Rectangle with Corners Rounded 4">
            <a:extLst>
              <a:ext uri="{FF2B5EF4-FFF2-40B4-BE49-F238E27FC236}">
                <a16:creationId xmlns:a16="http://schemas.microsoft.com/office/drawing/2014/main" id="{573E1292-4106-214D-941E-497137369250}"/>
              </a:ext>
            </a:extLst>
          </p:cNvPr>
          <p:cNvSpPr/>
          <p:nvPr/>
        </p:nvSpPr>
        <p:spPr>
          <a:xfrm>
            <a:off x="14607923" y="3660349"/>
            <a:ext cx="2667000" cy="145911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Using the names, faces &amp; stories of CCAs themselves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AutoShape 2"/>
          <p:cNvSpPr/>
          <p:nvPr/>
        </p:nvSpPr>
        <p:spPr>
          <a:xfrm>
            <a:off x="1018464" y="5471563"/>
            <a:ext cx="4512308" cy="0"/>
          </a:xfrm>
          <a:prstGeom prst="line">
            <a:avLst/>
          </a:prstGeom>
          <a:ln w="19050" cap="flat">
            <a:solidFill>
              <a:srgbClr val="403D48"/>
            </a:solidFill>
            <a:prstDash val="solid"/>
            <a:headEnd type="none" w="sm" len="sm"/>
            <a:tailEnd type="none" w="sm" len="sm"/>
          </a:ln>
        </p:spPr>
        <p:txBody>
          <a:bodyPr/>
          <a:lstStyle/>
          <a:p>
            <a:endParaRPr lang="en-US"/>
          </a:p>
        </p:txBody>
      </p:sp>
      <p:sp>
        <p:nvSpPr>
          <p:cNvPr id="3" name="AutoShape 3"/>
          <p:cNvSpPr/>
          <p:nvPr/>
        </p:nvSpPr>
        <p:spPr>
          <a:xfrm>
            <a:off x="10058400" y="5183569"/>
            <a:ext cx="4512308" cy="0"/>
          </a:xfrm>
          <a:prstGeom prst="line">
            <a:avLst/>
          </a:prstGeom>
          <a:ln w="19050" cap="flat">
            <a:solidFill>
              <a:srgbClr val="403D48"/>
            </a:solidFill>
            <a:prstDash val="solid"/>
            <a:headEnd type="none" w="sm" len="sm"/>
            <a:tailEnd type="none" w="sm" len="sm"/>
          </a:ln>
        </p:spPr>
        <p:txBody>
          <a:bodyPr/>
          <a:lstStyle/>
          <a:p>
            <a:endParaRPr lang="en-US"/>
          </a:p>
        </p:txBody>
      </p:sp>
      <p:sp>
        <p:nvSpPr>
          <p:cNvPr id="5" name="Freeform 5"/>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3">
              <a:alphaModFix amt="25000"/>
            </a:blip>
            <a:stretch>
              <a:fillRect/>
            </a:stretch>
          </a:blipFill>
        </p:spPr>
        <p:txBody>
          <a:bodyPr/>
          <a:lstStyle/>
          <a:p>
            <a:endParaRPr lang="en-US"/>
          </a:p>
        </p:txBody>
      </p:sp>
      <p:sp>
        <p:nvSpPr>
          <p:cNvPr id="6" name="TextBox 6"/>
          <p:cNvSpPr txBox="1"/>
          <p:nvPr/>
        </p:nvSpPr>
        <p:spPr>
          <a:xfrm>
            <a:off x="1018464" y="786182"/>
            <a:ext cx="17259300" cy="3539430"/>
          </a:xfrm>
          <a:prstGeom prst="rect">
            <a:avLst/>
          </a:prstGeom>
        </p:spPr>
        <p:txBody>
          <a:bodyPr wrap="square" lIns="0" tIns="0" rIns="0" bIns="0" rtlCol="0" anchor="t">
            <a:spAutoFit/>
          </a:bodyPr>
          <a:lstStyle/>
          <a:p>
            <a:pPr>
              <a:lnSpc>
                <a:spcPts val="9200"/>
              </a:lnSpc>
            </a:pPr>
            <a:r>
              <a:rPr lang="en-US" sz="8000" dirty="0">
                <a:solidFill>
                  <a:srgbClr val="1D1C21"/>
                </a:solidFill>
                <a:latin typeface="Ofelia Display Ultra-Bold"/>
              </a:rPr>
              <a:t>Phase 3 </a:t>
            </a:r>
          </a:p>
          <a:p>
            <a:pPr>
              <a:lnSpc>
                <a:spcPts val="9200"/>
              </a:lnSpc>
            </a:pPr>
            <a:r>
              <a:rPr lang="en-US" sz="8000" dirty="0">
                <a:solidFill>
                  <a:srgbClr val="1D1C21"/>
                </a:solidFill>
                <a:latin typeface="Ofelia Display Ultra-Bold"/>
              </a:rPr>
              <a:t>State, Regional, Provincial Collaboration</a:t>
            </a:r>
          </a:p>
        </p:txBody>
      </p:sp>
      <p:sp>
        <p:nvSpPr>
          <p:cNvPr id="7" name="TextBox 7"/>
          <p:cNvSpPr txBox="1"/>
          <p:nvPr/>
        </p:nvSpPr>
        <p:spPr>
          <a:xfrm>
            <a:off x="1018464" y="6366986"/>
            <a:ext cx="7363536" cy="1687257"/>
          </a:xfrm>
          <a:prstGeom prst="rect">
            <a:avLst/>
          </a:prstGeom>
        </p:spPr>
        <p:txBody>
          <a:bodyPr wrap="square" lIns="0" tIns="0" rIns="0" bIns="0" rtlCol="0" anchor="t">
            <a:spAutoFit/>
          </a:bodyPr>
          <a:lstStyle/>
          <a:p>
            <a:pPr marL="342900" lvl="0" indent="-342900" algn="l">
              <a:lnSpc>
                <a:spcPts val="2663"/>
              </a:lnSpc>
              <a:spcBef>
                <a:spcPct val="0"/>
              </a:spcBef>
              <a:buAutoNum type="arabicPeriod"/>
            </a:pPr>
            <a:r>
              <a:rPr lang="en-US" sz="1600" dirty="0">
                <a:solidFill>
                  <a:srgbClr val="1D1C21"/>
                </a:solidFill>
                <a:latin typeface="Verdana Pro"/>
              </a:rPr>
              <a:t>Gain insight into the marketing requirements of the local boards. </a:t>
            </a:r>
            <a:r>
              <a:rPr lang="en-US" sz="1600" b="1" dirty="0">
                <a:solidFill>
                  <a:srgbClr val="1D1C21"/>
                </a:solidFill>
                <a:latin typeface="Verdana Pro"/>
              </a:rPr>
              <a:t>What specific marketing materials are you seeking</a:t>
            </a:r>
            <a:r>
              <a:rPr lang="en-US" sz="1600" dirty="0">
                <a:solidFill>
                  <a:srgbClr val="1D1C21"/>
                </a:solidFill>
                <a:latin typeface="Verdana Pro"/>
              </a:rPr>
              <a:t>?</a:t>
            </a:r>
          </a:p>
          <a:p>
            <a:pPr marL="342900" lvl="0" indent="-342900" algn="l">
              <a:lnSpc>
                <a:spcPts val="2663"/>
              </a:lnSpc>
              <a:spcBef>
                <a:spcPct val="0"/>
              </a:spcBef>
              <a:buAutoNum type="arabicPeriod"/>
            </a:pPr>
            <a:r>
              <a:rPr lang="en-US" sz="1600" dirty="0">
                <a:solidFill>
                  <a:srgbClr val="1D1C21"/>
                </a:solidFill>
                <a:latin typeface="Verdana Pro"/>
              </a:rPr>
              <a:t>Create a </a:t>
            </a:r>
            <a:r>
              <a:rPr lang="en-US" sz="1600" b="1" u="sng" dirty="0">
                <a:solidFill>
                  <a:srgbClr val="1D1C21"/>
                </a:solidFill>
                <a:latin typeface="Verdana Pro"/>
              </a:rPr>
              <a:t>centralized platform for local boards to access customizable marketing content</a:t>
            </a:r>
            <a:r>
              <a:rPr lang="en-US" sz="1600" dirty="0">
                <a:solidFill>
                  <a:srgbClr val="1D1C21"/>
                </a:solidFill>
                <a:latin typeface="Verdana Pro"/>
              </a:rPr>
              <a:t>, empowering you to easily alter images according to their specific needs.</a:t>
            </a:r>
          </a:p>
        </p:txBody>
      </p:sp>
      <p:sp>
        <p:nvSpPr>
          <p:cNvPr id="8" name="TextBox 8"/>
          <p:cNvSpPr txBox="1"/>
          <p:nvPr/>
        </p:nvSpPr>
        <p:spPr>
          <a:xfrm>
            <a:off x="10044752" y="6286500"/>
            <a:ext cx="6950708" cy="2379754"/>
          </a:xfrm>
          <a:prstGeom prst="rect">
            <a:avLst/>
          </a:prstGeom>
        </p:spPr>
        <p:txBody>
          <a:bodyPr wrap="square" lIns="0" tIns="0" rIns="0" bIns="0" rtlCol="0" anchor="t">
            <a:spAutoFit/>
          </a:bodyPr>
          <a:lstStyle/>
          <a:p>
            <a:pPr marL="0" lvl="0" indent="0" algn="l">
              <a:lnSpc>
                <a:spcPts val="2663"/>
              </a:lnSpc>
              <a:spcBef>
                <a:spcPct val="0"/>
              </a:spcBef>
            </a:pPr>
            <a:r>
              <a:rPr lang="en-US" sz="1600" dirty="0">
                <a:solidFill>
                  <a:srgbClr val="1D1C21"/>
                </a:solidFill>
                <a:latin typeface="Verdana Pro"/>
              </a:rPr>
              <a:t>We're creating a centralized platform to provide local boards with customizable marketing content, ensuring consistency in appearance and messaging. This unified approach reinforces our brand identity, enhances recognition, and builds trust with our audience. Maintaining </a:t>
            </a:r>
            <a:r>
              <a:rPr lang="en-US" sz="1600" b="1" u="sng" dirty="0">
                <a:solidFill>
                  <a:srgbClr val="1D1C21"/>
                </a:solidFill>
                <a:latin typeface="Verdana Pro"/>
              </a:rPr>
              <a:t>a cohesive brand image adds professionalism to our marketing efforts</a:t>
            </a:r>
            <a:r>
              <a:rPr lang="en-US" sz="1600" dirty="0">
                <a:solidFill>
                  <a:srgbClr val="1D1C21"/>
                </a:solidFill>
                <a:latin typeface="Verdana Pro"/>
              </a:rPr>
              <a:t>, contributing to our overall success.</a:t>
            </a:r>
          </a:p>
        </p:txBody>
      </p:sp>
      <p:sp>
        <p:nvSpPr>
          <p:cNvPr id="10" name="TextBox 10"/>
          <p:cNvSpPr txBox="1"/>
          <p:nvPr/>
        </p:nvSpPr>
        <p:spPr>
          <a:xfrm>
            <a:off x="1018464" y="5686925"/>
            <a:ext cx="4512308" cy="463075"/>
          </a:xfrm>
          <a:prstGeom prst="rect">
            <a:avLst/>
          </a:prstGeom>
        </p:spPr>
        <p:txBody>
          <a:bodyPr lIns="0" tIns="0" rIns="0" bIns="0" rtlCol="0" anchor="t">
            <a:spAutoFit/>
          </a:bodyPr>
          <a:lstStyle/>
          <a:p>
            <a:pPr marL="0" lvl="0" indent="0" algn="l">
              <a:lnSpc>
                <a:spcPts val="3919"/>
              </a:lnSpc>
            </a:pPr>
            <a:r>
              <a:rPr lang="en-US" sz="2799" spc="-83" dirty="0">
                <a:solidFill>
                  <a:srgbClr val="1D1C21"/>
                </a:solidFill>
                <a:latin typeface="Ofelia Display Bold"/>
              </a:rPr>
              <a:t>Tactics </a:t>
            </a:r>
          </a:p>
        </p:txBody>
      </p:sp>
      <p:sp>
        <p:nvSpPr>
          <p:cNvPr id="11" name="TextBox 11"/>
          <p:cNvSpPr txBox="1"/>
          <p:nvPr/>
        </p:nvSpPr>
        <p:spPr>
          <a:xfrm>
            <a:off x="10058400" y="5545029"/>
            <a:ext cx="4512308" cy="463075"/>
          </a:xfrm>
          <a:prstGeom prst="rect">
            <a:avLst/>
          </a:prstGeom>
        </p:spPr>
        <p:txBody>
          <a:bodyPr lIns="0" tIns="0" rIns="0" bIns="0" rtlCol="0" anchor="t">
            <a:spAutoFit/>
          </a:bodyPr>
          <a:lstStyle/>
          <a:p>
            <a:pPr marL="0" lvl="0" indent="0" algn="l">
              <a:lnSpc>
                <a:spcPts val="3919"/>
              </a:lnSpc>
            </a:pPr>
            <a:r>
              <a:rPr lang="en-US" sz="2799" spc="-83" dirty="0">
                <a:solidFill>
                  <a:srgbClr val="1D1C21"/>
                </a:solidFill>
                <a:latin typeface="Ofelia Display Bold"/>
              </a:rPr>
              <a:t>The Why </a:t>
            </a:r>
          </a:p>
        </p:txBody>
      </p:sp>
      <p:sp>
        <p:nvSpPr>
          <p:cNvPr id="13" name="TextBox 13"/>
          <p:cNvSpPr txBox="1"/>
          <p:nvPr/>
        </p:nvSpPr>
        <p:spPr>
          <a:xfrm>
            <a:off x="1018464" y="4518540"/>
            <a:ext cx="2256154" cy="760095"/>
          </a:xfrm>
          <a:prstGeom prst="rect">
            <a:avLst/>
          </a:prstGeom>
        </p:spPr>
        <p:txBody>
          <a:bodyPr lIns="0" tIns="0" rIns="0" bIns="0" rtlCol="0" anchor="t">
            <a:spAutoFit/>
          </a:bodyPr>
          <a:lstStyle/>
          <a:p>
            <a:pPr marL="0" lvl="0" indent="0">
              <a:lnSpc>
                <a:spcPts val="5880"/>
              </a:lnSpc>
            </a:pPr>
            <a:r>
              <a:rPr lang="en-US" sz="4200" spc="-126" dirty="0">
                <a:solidFill>
                  <a:srgbClr val="1D1C21"/>
                </a:solidFill>
                <a:latin typeface="Ofelia Display"/>
              </a:rPr>
              <a:t>01</a:t>
            </a:r>
          </a:p>
        </p:txBody>
      </p:sp>
      <p:sp>
        <p:nvSpPr>
          <p:cNvPr id="14" name="TextBox 14"/>
          <p:cNvSpPr txBox="1"/>
          <p:nvPr/>
        </p:nvSpPr>
        <p:spPr>
          <a:xfrm>
            <a:off x="10058400" y="4230546"/>
            <a:ext cx="2256154" cy="760095"/>
          </a:xfrm>
          <a:prstGeom prst="rect">
            <a:avLst/>
          </a:prstGeom>
        </p:spPr>
        <p:txBody>
          <a:bodyPr lIns="0" tIns="0" rIns="0" bIns="0" rtlCol="0" anchor="t">
            <a:spAutoFit/>
          </a:bodyPr>
          <a:lstStyle/>
          <a:p>
            <a:pPr marL="0" lvl="0" indent="0">
              <a:lnSpc>
                <a:spcPts val="5880"/>
              </a:lnSpc>
            </a:pPr>
            <a:r>
              <a:rPr lang="en-US" sz="4200" spc="-126" dirty="0">
                <a:solidFill>
                  <a:srgbClr val="1D1C21"/>
                </a:solidFill>
                <a:latin typeface="Ofelia Display"/>
              </a:rPr>
              <a:t>02</a:t>
            </a:r>
          </a:p>
        </p:txBody>
      </p:sp>
      <p:sp>
        <p:nvSpPr>
          <p:cNvPr id="16" name="AutoShape 16"/>
          <p:cNvSpPr/>
          <p:nvPr/>
        </p:nvSpPr>
        <p:spPr>
          <a:xfrm>
            <a:off x="1028700" y="9248775"/>
            <a:ext cx="16230600" cy="0"/>
          </a:xfrm>
          <a:prstGeom prst="line">
            <a:avLst/>
          </a:prstGeom>
          <a:ln w="19050" cap="flat">
            <a:solidFill>
              <a:srgbClr val="403D48"/>
            </a:solidFill>
            <a:prstDash val="solid"/>
            <a:headEnd type="none" w="sm" len="sm"/>
            <a:tailEnd type="none" w="sm" len="sm"/>
          </a:ln>
        </p:spPr>
        <p:txBody>
          <a:bodyPr/>
          <a:lstStyle/>
          <a:p>
            <a:endParaRPr lang="en-US"/>
          </a:p>
        </p:txBody>
      </p:sp>
      <p:sp>
        <p:nvSpPr>
          <p:cNvPr id="4" name="Speech Bubble: Rectangle with Corners Rounded 3">
            <a:extLst>
              <a:ext uri="{FF2B5EF4-FFF2-40B4-BE49-F238E27FC236}">
                <a16:creationId xmlns:a16="http://schemas.microsoft.com/office/drawing/2014/main" id="{DEAAFF25-587C-D6FC-7BAF-54E792E25F5C}"/>
              </a:ext>
            </a:extLst>
          </p:cNvPr>
          <p:cNvSpPr/>
          <p:nvPr/>
        </p:nvSpPr>
        <p:spPr>
          <a:xfrm>
            <a:off x="6059640" y="4325612"/>
            <a:ext cx="3438144" cy="177813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Create templated marketing materials that can be delivered at the local/regional level</a:t>
            </a:r>
          </a:p>
        </p:txBody>
      </p:sp>
      <p:sp>
        <p:nvSpPr>
          <p:cNvPr id="12" name="Speech Bubble: Rectangle with Corners Rounded 11">
            <a:extLst>
              <a:ext uri="{FF2B5EF4-FFF2-40B4-BE49-F238E27FC236}">
                <a16:creationId xmlns:a16="http://schemas.microsoft.com/office/drawing/2014/main" id="{741A93A7-E832-2577-3885-D2EA5DB39BCC}"/>
              </a:ext>
            </a:extLst>
          </p:cNvPr>
          <p:cNvSpPr/>
          <p:nvPr/>
        </p:nvSpPr>
        <p:spPr>
          <a:xfrm>
            <a:off x="13360476" y="4284330"/>
            <a:ext cx="3909060" cy="145911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Complementary efforts – Tri-Societies staff works internationally; boards work locally/regionally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4" name="AutoShape 4"/>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5" name="AutoShape 5"/>
          <p:cNvSpPr/>
          <p:nvPr/>
        </p:nvSpPr>
        <p:spPr>
          <a:xfrm>
            <a:off x="1028700" y="4413216"/>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6" name="TextBox 6"/>
          <p:cNvSpPr txBox="1"/>
          <p:nvPr/>
        </p:nvSpPr>
        <p:spPr>
          <a:xfrm>
            <a:off x="10218178" y="5013808"/>
            <a:ext cx="6655281" cy="2726003"/>
          </a:xfrm>
          <a:prstGeom prst="rect">
            <a:avLst/>
          </a:prstGeom>
        </p:spPr>
        <p:txBody>
          <a:bodyPr wrap="square" lIns="0" tIns="0" rIns="0" bIns="0" rtlCol="0" anchor="t">
            <a:spAutoFit/>
          </a:bodyPr>
          <a:lstStyle/>
          <a:p>
            <a:pPr marL="0" lvl="0" indent="0" algn="l">
              <a:lnSpc>
                <a:spcPts val="2663"/>
              </a:lnSpc>
              <a:spcBef>
                <a:spcPct val="0"/>
              </a:spcBef>
            </a:pPr>
            <a:r>
              <a:rPr lang="en-US" sz="1600" dirty="0">
                <a:solidFill>
                  <a:srgbClr val="175378"/>
                </a:solidFill>
                <a:latin typeface="Verdana Pro"/>
              </a:rPr>
              <a:t>This tactic is important because it expands the reach of the program, </a:t>
            </a:r>
            <a:r>
              <a:rPr lang="en-US" sz="1600" b="1" u="sng" dirty="0">
                <a:solidFill>
                  <a:srgbClr val="175378"/>
                </a:solidFill>
                <a:latin typeface="Verdana Pro"/>
              </a:rPr>
              <a:t>increasing awareness among key stakeholders in the agricultural community</a:t>
            </a:r>
            <a:r>
              <a:rPr lang="en-US" sz="1600" dirty="0">
                <a:solidFill>
                  <a:srgbClr val="175378"/>
                </a:solidFill>
                <a:latin typeface="Verdana Pro"/>
              </a:rPr>
              <a:t>. Secondly, it strengthens partnerships with influential organizations, enhancing the credibility and reputation of the CCA program. Thirdly, by involving NRCS, ARS, endorsing institutions, and top agronomic companies, we leverage their expertise and resources to provide valuable support and resources to aspiring CCAs. </a:t>
            </a:r>
          </a:p>
        </p:txBody>
      </p:sp>
      <p:sp>
        <p:nvSpPr>
          <p:cNvPr id="10" name="Freeform 10"/>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alphaModFix amt="25000"/>
            </a:blip>
            <a:stretch>
              <a:fillRect/>
            </a:stretch>
          </a:blipFill>
        </p:spPr>
        <p:txBody>
          <a:bodyPr/>
          <a:lstStyle/>
          <a:p>
            <a:endParaRPr lang="en-US"/>
          </a:p>
        </p:txBody>
      </p:sp>
      <p:sp>
        <p:nvSpPr>
          <p:cNvPr id="11" name="TextBox 11"/>
          <p:cNvSpPr txBox="1"/>
          <p:nvPr/>
        </p:nvSpPr>
        <p:spPr>
          <a:xfrm>
            <a:off x="1015361" y="1309003"/>
            <a:ext cx="15386982" cy="1846659"/>
          </a:xfrm>
          <a:prstGeom prst="rect">
            <a:avLst/>
          </a:prstGeom>
        </p:spPr>
        <p:txBody>
          <a:bodyPr lIns="0" tIns="0" rIns="0" bIns="0" rtlCol="0" anchor="t">
            <a:spAutoFit/>
          </a:bodyPr>
          <a:lstStyle/>
          <a:p>
            <a:r>
              <a:rPr lang="en-US" sz="6000" dirty="0">
                <a:solidFill>
                  <a:srgbClr val="175378"/>
                </a:solidFill>
                <a:latin typeface="Ofelia Display Ultra-Bold"/>
              </a:rPr>
              <a:t>Phase 4</a:t>
            </a:r>
          </a:p>
          <a:p>
            <a:r>
              <a:rPr lang="en-US" sz="6000" dirty="0">
                <a:solidFill>
                  <a:srgbClr val="175378"/>
                </a:solidFill>
                <a:latin typeface="Ofelia Display Ultra-Bold"/>
              </a:rPr>
              <a:t>Partnership Engagement &amp; Tactics </a:t>
            </a:r>
          </a:p>
        </p:txBody>
      </p:sp>
      <p:sp>
        <p:nvSpPr>
          <p:cNvPr id="12" name="TextBox 12"/>
          <p:cNvSpPr txBox="1"/>
          <p:nvPr/>
        </p:nvSpPr>
        <p:spPr>
          <a:xfrm>
            <a:off x="1057133" y="5136783"/>
            <a:ext cx="7029442" cy="1341008"/>
          </a:xfrm>
          <a:prstGeom prst="rect">
            <a:avLst/>
          </a:prstGeom>
        </p:spPr>
        <p:txBody>
          <a:bodyPr wrap="square" lIns="0" tIns="0" rIns="0" bIns="0" rtlCol="0" anchor="t">
            <a:spAutoFit/>
          </a:bodyPr>
          <a:lstStyle/>
          <a:p>
            <a:pPr marL="0" lvl="0" indent="0" algn="l">
              <a:lnSpc>
                <a:spcPts val="2663"/>
              </a:lnSpc>
              <a:spcBef>
                <a:spcPct val="0"/>
              </a:spcBef>
            </a:pPr>
            <a:r>
              <a:rPr lang="en-US" sz="1600" dirty="0">
                <a:solidFill>
                  <a:srgbClr val="175378"/>
                </a:solidFill>
                <a:latin typeface="Verdana Pro"/>
              </a:rPr>
              <a:t>Collaborate with regional, state, and provincial entities to </a:t>
            </a:r>
            <a:r>
              <a:rPr lang="en-US" sz="1600" b="1" u="sng" dirty="0">
                <a:solidFill>
                  <a:srgbClr val="175378"/>
                </a:solidFill>
                <a:latin typeface="Verdana Pro"/>
              </a:rPr>
              <a:t>engage with NRCS, ARS, endorsing institutions, and leading companies</a:t>
            </a:r>
            <a:r>
              <a:rPr lang="en-US" sz="1600" dirty="0">
                <a:solidFill>
                  <a:srgbClr val="175378"/>
                </a:solidFill>
                <a:latin typeface="Verdana Pro"/>
              </a:rPr>
              <a:t> that stand to gain from participation in the CCA program.</a:t>
            </a:r>
          </a:p>
        </p:txBody>
      </p:sp>
      <p:sp>
        <p:nvSpPr>
          <p:cNvPr id="13" name="TextBox 13"/>
          <p:cNvSpPr txBox="1"/>
          <p:nvPr/>
        </p:nvSpPr>
        <p:spPr>
          <a:xfrm>
            <a:off x="1057133" y="4603499"/>
            <a:ext cx="4512308" cy="463075"/>
          </a:xfrm>
          <a:prstGeom prst="rect">
            <a:avLst/>
          </a:prstGeom>
        </p:spPr>
        <p:txBody>
          <a:bodyPr lIns="0" tIns="0" rIns="0" bIns="0" rtlCol="0" anchor="t">
            <a:spAutoFit/>
          </a:bodyPr>
          <a:lstStyle/>
          <a:p>
            <a:pPr>
              <a:lnSpc>
                <a:spcPts val="3919"/>
              </a:lnSpc>
            </a:pPr>
            <a:r>
              <a:rPr lang="en-US" sz="2799" spc="-83" dirty="0">
                <a:solidFill>
                  <a:srgbClr val="175378"/>
                </a:solidFill>
                <a:latin typeface="Ofelia Display Bold"/>
              </a:rPr>
              <a:t>Tactics </a:t>
            </a:r>
          </a:p>
        </p:txBody>
      </p:sp>
      <p:sp>
        <p:nvSpPr>
          <p:cNvPr id="15" name="TextBox 15"/>
          <p:cNvSpPr txBox="1"/>
          <p:nvPr/>
        </p:nvSpPr>
        <p:spPr>
          <a:xfrm>
            <a:off x="1015361" y="3653121"/>
            <a:ext cx="2256154" cy="760095"/>
          </a:xfrm>
          <a:prstGeom prst="rect">
            <a:avLst/>
          </a:prstGeom>
        </p:spPr>
        <p:txBody>
          <a:bodyPr lIns="0" tIns="0" rIns="0" bIns="0" rtlCol="0" anchor="t">
            <a:spAutoFit/>
          </a:bodyPr>
          <a:lstStyle/>
          <a:p>
            <a:pPr marL="0" lvl="0" indent="0">
              <a:lnSpc>
                <a:spcPts val="5880"/>
              </a:lnSpc>
            </a:pPr>
            <a:r>
              <a:rPr lang="en-US" sz="4200" spc="-126" dirty="0">
                <a:solidFill>
                  <a:srgbClr val="175378"/>
                </a:solidFill>
                <a:latin typeface="Ofelia Display"/>
              </a:rPr>
              <a:t>01</a:t>
            </a:r>
          </a:p>
        </p:txBody>
      </p:sp>
      <p:sp>
        <p:nvSpPr>
          <p:cNvPr id="14" name="AutoShape 5">
            <a:extLst>
              <a:ext uri="{FF2B5EF4-FFF2-40B4-BE49-F238E27FC236}">
                <a16:creationId xmlns:a16="http://schemas.microsoft.com/office/drawing/2014/main" id="{1480231E-8905-B197-85DA-0334A1BE5AB9}"/>
              </a:ext>
            </a:extLst>
          </p:cNvPr>
          <p:cNvSpPr/>
          <p:nvPr/>
        </p:nvSpPr>
        <p:spPr>
          <a:xfrm>
            <a:off x="10189745" y="4360450"/>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18" name="TextBox 13">
            <a:extLst>
              <a:ext uri="{FF2B5EF4-FFF2-40B4-BE49-F238E27FC236}">
                <a16:creationId xmlns:a16="http://schemas.microsoft.com/office/drawing/2014/main" id="{62CF0E37-5379-6B68-7DED-CDD8A460962B}"/>
              </a:ext>
            </a:extLst>
          </p:cNvPr>
          <p:cNvSpPr txBox="1"/>
          <p:nvPr/>
        </p:nvSpPr>
        <p:spPr>
          <a:xfrm>
            <a:off x="10218178" y="4550733"/>
            <a:ext cx="4512308" cy="463075"/>
          </a:xfrm>
          <a:prstGeom prst="rect">
            <a:avLst/>
          </a:prstGeom>
        </p:spPr>
        <p:txBody>
          <a:bodyPr lIns="0" tIns="0" rIns="0" bIns="0" rtlCol="0" anchor="t">
            <a:spAutoFit/>
          </a:bodyPr>
          <a:lstStyle/>
          <a:p>
            <a:pPr>
              <a:lnSpc>
                <a:spcPts val="3919"/>
              </a:lnSpc>
            </a:pPr>
            <a:r>
              <a:rPr lang="en-US" sz="2799" spc="-83" dirty="0">
                <a:solidFill>
                  <a:srgbClr val="175378"/>
                </a:solidFill>
                <a:latin typeface="Ofelia Display Bold"/>
              </a:rPr>
              <a:t>The Why  </a:t>
            </a:r>
          </a:p>
        </p:txBody>
      </p:sp>
      <p:sp>
        <p:nvSpPr>
          <p:cNvPr id="19" name="TextBox 15">
            <a:extLst>
              <a:ext uri="{FF2B5EF4-FFF2-40B4-BE49-F238E27FC236}">
                <a16:creationId xmlns:a16="http://schemas.microsoft.com/office/drawing/2014/main" id="{B76FD20D-5907-93E1-BE09-9F0868F151AC}"/>
              </a:ext>
            </a:extLst>
          </p:cNvPr>
          <p:cNvSpPr txBox="1"/>
          <p:nvPr/>
        </p:nvSpPr>
        <p:spPr>
          <a:xfrm>
            <a:off x="10176406" y="3600355"/>
            <a:ext cx="2256154" cy="699487"/>
          </a:xfrm>
          <a:prstGeom prst="rect">
            <a:avLst/>
          </a:prstGeom>
        </p:spPr>
        <p:txBody>
          <a:bodyPr lIns="0" tIns="0" rIns="0" bIns="0" rtlCol="0" anchor="t">
            <a:spAutoFit/>
          </a:bodyPr>
          <a:lstStyle/>
          <a:p>
            <a:pPr marL="0" lvl="0" indent="0">
              <a:lnSpc>
                <a:spcPts val="5880"/>
              </a:lnSpc>
            </a:pPr>
            <a:r>
              <a:rPr lang="en-US" sz="4200" spc="-126" dirty="0">
                <a:solidFill>
                  <a:srgbClr val="175378"/>
                </a:solidFill>
                <a:latin typeface="Ofelia Display"/>
              </a:rPr>
              <a:t>02</a:t>
            </a:r>
          </a:p>
        </p:txBody>
      </p:sp>
    </p:spTree>
    <p:extLst>
      <p:ext uri="{BB962C8B-B14F-4D97-AF65-F5344CB8AC3E}">
        <p14:creationId xmlns:p14="http://schemas.microsoft.com/office/powerpoint/2010/main" val="3774201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alphaModFix amt="25000"/>
            </a:blip>
            <a:stretch>
              <a:fillRect/>
            </a:stretch>
          </a:blipFill>
        </p:spPr>
        <p:txBody>
          <a:bodyPr/>
          <a:lstStyle/>
          <a:p>
            <a:endParaRPr lang="en-US"/>
          </a:p>
        </p:txBody>
      </p:sp>
      <p:sp>
        <p:nvSpPr>
          <p:cNvPr id="3" name="TextBox 3"/>
          <p:cNvSpPr txBox="1"/>
          <p:nvPr/>
        </p:nvSpPr>
        <p:spPr>
          <a:xfrm>
            <a:off x="1371600" y="-401452"/>
            <a:ext cx="16513297" cy="2359620"/>
          </a:xfrm>
          <a:prstGeom prst="rect">
            <a:avLst/>
          </a:prstGeom>
        </p:spPr>
        <p:txBody>
          <a:bodyPr wrap="square" lIns="0" tIns="0" rIns="0" bIns="0" rtlCol="0" anchor="t">
            <a:spAutoFit/>
          </a:bodyPr>
          <a:lstStyle/>
          <a:p>
            <a:pPr marL="0" lvl="0" indent="0" algn="l">
              <a:lnSpc>
                <a:spcPts val="9200"/>
              </a:lnSpc>
              <a:spcBef>
                <a:spcPct val="0"/>
              </a:spcBef>
            </a:pPr>
            <a:r>
              <a:rPr lang="en-US" sz="8000" dirty="0">
                <a:solidFill>
                  <a:srgbClr val="465B1F"/>
                </a:solidFill>
                <a:latin typeface="Ofelia Display Ultra-Bold"/>
              </a:rPr>
              <a:t>Tactics under Development or that Have Been Deployed</a:t>
            </a:r>
          </a:p>
        </p:txBody>
      </p:sp>
      <p:sp>
        <p:nvSpPr>
          <p:cNvPr id="5" name="AutoShape 5"/>
          <p:cNvSpPr/>
          <p:nvPr/>
        </p:nvSpPr>
        <p:spPr>
          <a:xfrm>
            <a:off x="1028700" y="9248775"/>
            <a:ext cx="16230600" cy="0"/>
          </a:xfrm>
          <a:prstGeom prst="line">
            <a:avLst/>
          </a:prstGeom>
          <a:ln w="19050" cap="flat">
            <a:solidFill>
              <a:srgbClr val="7BA037"/>
            </a:solidFill>
            <a:prstDash val="solid"/>
            <a:headEnd type="none" w="sm" len="sm"/>
            <a:tailEnd type="none" w="sm" len="sm"/>
          </a:ln>
        </p:spPr>
        <p:txBody>
          <a:bodyPr/>
          <a:lstStyle/>
          <a:p>
            <a:endParaRPr lang="en-US"/>
          </a:p>
        </p:txBody>
      </p:sp>
      <p:sp>
        <p:nvSpPr>
          <p:cNvPr id="7" name="TextBox 7"/>
          <p:cNvSpPr txBox="1"/>
          <p:nvPr/>
        </p:nvSpPr>
        <p:spPr>
          <a:xfrm>
            <a:off x="735774" y="8572500"/>
            <a:ext cx="3071566" cy="463075"/>
          </a:xfrm>
          <a:prstGeom prst="rect">
            <a:avLst/>
          </a:prstGeom>
        </p:spPr>
        <p:txBody>
          <a:bodyPr lIns="0" tIns="0" rIns="0" bIns="0" rtlCol="0" anchor="t">
            <a:spAutoFit/>
          </a:bodyPr>
          <a:lstStyle/>
          <a:p>
            <a:pPr algn="ctr">
              <a:lnSpc>
                <a:spcPts val="3919"/>
              </a:lnSpc>
            </a:pPr>
            <a:r>
              <a:rPr lang="en-US" sz="2799" spc="-83" dirty="0">
                <a:solidFill>
                  <a:srgbClr val="465B1F"/>
                </a:solidFill>
                <a:latin typeface="Ofelia Display Bold"/>
              </a:rPr>
              <a:t>New Collateral</a:t>
            </a:r>
          </a:p>
        </p:txBody>
      </p:sp>
      <p:sp>
        <p:nvSpPr>
          <p:cNvPr id="24" name="TextBox 7">
            <a:extLst>
              <a:ext uri="{FF2B5EF4-FFF2-40B4-BE49-F238E27FC236}">
                <a16:creationId xmlns:a16="http://schemas.microsoft.com/office/drawing/2014/main" id="{225738A6-A711-0015-9FDD-F1B78C839EBA}"/>
              </a:ext>
            </a:extLst>
          </p:cNvPr>
          <p:cNvSpPr txBox="1"/>
          <p:nvPr/>
        </p:nvSpPr>
        <p:spPr>
          <a:xfrm>
            <a:off x="6891557" y="8702479"/>
            <a:ext cx="3071566" cy="463075"/>
          </a:xfrm>
          <a:prstGeom prst="rect">
            <a:avLst/>
          </a:prstGeom>
        </p:spPr>
        <p:txBody>
          <a:bodyPr lIns="0" tIns="0" rIns="0" bIns="0" rtlCol="0" anchor="t">
            <a:spAutoFit/>
          </a:bodyPr>
          <a:lstStyle/>
          <a:p>
            <a:pPr algn="ctr">
              <a:lnSpc>
                <a:spcPts val="3919"/>
              </a:lnSpc>
            </a:pPr>
            <a:r>
              <a:rPr lang="en-US" sz="2799" spc="-83" dirty="0">
                <a:solidFill>
                  <a:srgbClr val="465B1F"/>
                </a:solidFill>
                <a:latin typeface="Ofelia Display Bold"/>
              </a:rPr>
              <a:t>Broadcast Email</a:t>
            </a:r>
          </a:p>
        </p:txBody>
      </p:sp>
      <p:pic>
        <p:nvPicPr>
          <p:cNvPr id="4" name="Picture 3">
            <a:extLst>
              <a:ext uri="{FF2B5EF4-FFF2-40B4-BE49-F238E27FC236}">
                <a16:creationId xmlns:a16="http://schemas.microsoft.com/office/drawing/2014/main" id="{FA22B06E-4F0B-B465-5E03-5CFEACF263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3386665"/>
            <a:ext cx="3800260" cy="4956861"/>
          </a:xfrm>
          <a:prstGeom prst="rect">
            <a:avLst/>
          </a:prstGeom>
        </p:spPr>
      </p:pic>
      <p:pic>
        <p:nvPicPr>
          <p:cNvPr id="10" name="Picture 9">
            <a:extLst>
              <a:ext uri="{FF2B5EF4-FFF2-40B4-BE49-F238E27FC236}">
                <a16:creationId xmlns:a16="http://schemas.microsoft.com/office/drawing/2014/main" id="{5E3652AF-9767-B3B4-AA7C-47A575D42A4A}"/>
              </a:ext>
            </a:extLst>
          </p:cNvPr>
          <p:cNvPicPr>
            <a:picLocks noChangeAspect="1"/>
          </p:cNvPicPr>
          <p:nvPr/>
        </p:nvPicPr>
        <p:blipFill>
          <a:blip r:embed="rId4"/>
          <a:stretch>
            <a:fillRect/>
          </a:stretch>
        </p:blipFill>
        <p:spPr>
          <a:xfrm>
            <a:off x="5242273" y="2631910"/>
            <a:ext cx="2743583" cy="5830114"/>
          </a:xfrm>
          <a:prstGeom prst="rect">
            <a:avLst/>
          </a:prstGeom>
        </p:spPr>
      </p:pic>
      <p:pic>
        <p:nvPicPr>
          <p:cNvPr id="12" name="Picture 11">
            <a:extLst>
              <a:ext uri="{FF2B5EF4-FFF2-40B4-BE49-F238E27FC236}">
                <a16:creationId xmlns:a16="http://schemas.microsoft.com/office/drawing/2014/main" id="{3BB3B0D5-37DC-B4A7-6AF4-51485BFD8E79}"/>
              </a:ext>
            </a:extLst>
          </p:cNvPr>
          <p:cNvPicPr>
            <a:picLocks noChangeAspect="1"/>
          </p:cNvPicPr>
          <p:nvPr/>
        </p:nvPicPr>
        <p:blipFill>
          <a:blip r:embed="rId5"/>
          <a:stretch>
            <a:fillRect/>
          </a:stretch>
        </p:blipFill>
        <p:spPr>
          <a:xfrm>
            <a:off x="12552751" y="4274373"/>
            <a:ext cx="4163006" cy="3419952"/>
          </a:xfrm>
          <a:prstGeom prst="rect">
            <a:avLst/>
          </a:prstGeom>
        </p:spPr>
      </p:pic>
      <p:sp>
        <p:nvSpPr>
          <p:cNvPr id="15" name="TextBox 7">
            <a:extLst>
              <a:ext uri="{FF2B5EF4-FFF2-40B4-BE49-F238E27FC236}">
                <a16:creationId xmlns:a16="http://schemas.microsoft.com/office/drawing/2014/main" id="{5BC6F9E9-2B20-3845-2AB4-2CFAD23887F2}"/>
              </a:ext>
            </a:extLst>
          </p:cNvPr>
          <p:cNvSpPr txBox="1"/>
          <p:nvPr/>
        </p:nvSpPr>
        <p:spPr>
          <a:xfrm>
            <a:off x="13285523" y="8619259"/>
            <a:ext cx="3071566" cy="463075"/>
          </a:xfrm>
          <a:prstGeom prst="rect">
            <a:avLst/>
          </a:prstGeom>
        </p:spPr>
        <p:txBody>
          <a:bodyPr lIns="0" tIns="0" rIns="0" bIns="0" rtlCol="0" anchor="t">
            <a:spAutoFit/>
          </a:bodyPr>
          <a:lstStyle/>
          <a:p>
            <a:pPr>
              <a:lnSpc>
                <a:spcPts val="3919"/>
              </a:lnSpc>
            </a:pPr>
            <a:r>
              <a:rPr lang="en-US" sz="2799" spc="-83" dirty="0">
                <a:solidFill>
                  <a:srgbClr val="465B1F"/>
                </a:solidFill>
                <a:latin typeface="Ofelia Display Bold"/>
              </a:rPr>
              <a:t>Digital Advertising</a:t>
            </a:r>
          </a:p>
        </p:txBody>
      </p:sp>
      <p:pic>
        <p:nvPicPr>
          <p:cNvPr id="17" name="Picture 16">
            <a:extLst>
              <a:ext uri="{FF2B5EF4-FFF2-40B4-BE49-F238E27FC236}">
                <a16:creationId xmlns:a16="http://schemas.microsoft.com/office/drawing/2014/main" id="{6109652C-4AD8-BEF3-4554-4DA2D3CAB3A4}"/>
              </a:ext>
            </a:extLst>
          </p:cNvPr>
          <p:cNvPicPr>
            <a:picLocks noChangeAspect="1"/>
          </p:cNvPicPr>
          <p:nvPr/>
        </p:nvPicPr>
        <p:blipFill>
          <a:blip r:embed="rId6"/>
          <a:stretch>
            <a:fillRect/>
          </a:stretch>
        </p:blipFill>
        <p:spPr>
          <a:xfrm>
            <a:off x="8300396" y="2631910"/>
            <a:ext cx="3343742" cy="5839640"/>
          </a:xfrm>
          <a:prstGeom prst="rect">
            <a:avLst/>
          </a:prstGeom>
        </p:spPr>
      </p:pic>
    </p:spTree>
    <p:extLst>
      <p:ext uri="{BB962C8B-B14F-4D97-AF65-F5344CB8AC3E}">
        <p14:creationId xmlns:p14="http://schemas.microsoft.com/office/powerpoint/2010/main" val="28816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9ED"/>
        </a:solidFill>
        <a:effectLst/>
      </p:bgPr>
    </p:bg>
    <p:spTree>
      <p:nvGrpSpPr>
        <p:cNvPr id="1" name=""/>
        <p:cNvGrpSpPr/>
        <p:nvPr/>
      </p:nvGrpSpPr>
      <p:grpSpPr>
        <a:xfrm>
          <a:off x="0" y="0"/>
          <a:ext cx="0" cy="0"/>
          <a:chOff x="0" y="0"/>
          <a:chExt cx="0" cy="0"/>
        </a:xfrm>
      </p:grpSpPr>
      <p:sp>
        <p:nvSpPr>
          <p:cNvPr id="2" name="AutoShape 2"/>
          <p:cNvSpPr/>
          <p:nvPr/>
        </p:nvSpPr>
        <p:spPr>
          <a:xfrm>
            <a:off x="6904998" y="4826436"/>
            <a:ext cx="4512308" cy="0"/>
          </a:xfrm>
          <a:prstGeom prst="line">
            <a:avLst/>
          </a:prstGeom>
          <a:ln w="19050" cap="flat">
            <a:solidFill>
              <a:srgbClr val="E9BC42"/>
            </a:solidFill>
            <a:prstDash val="solid"/>
            <a:headEnd type="none" w="sm" len="sm"/>
            <a:tailEnd type="none" w="sm" len="sm"/>
          </a:ln>
        </p:spPr>
        <p:txBody>
          <a:bodyPr/>
          <a:lstStyle/>
          <a:p>
            <a:endParaRPr lang="en-US"/>
          </a:p>
        </p:txBody>
      </p:sp>
      <p:sp>
        <p:nvSpPr>
          <p:cNvPr id="3" name="AutoShape 3"/>
          <p:cNvSpPr/>
          <p:nvPr/>
        </p:nvSpPr>
        <p:spPr>
          <a:xfrm>
            <a:off x="12745086" y="4816911"/>
            <a:ext cx="4512308" cy="0"/>
          </a:xfrm>
          <a:prstGeom prst="line">
            <a:avLst/>
          </a:prstGeom>
          <a:ln w="19050" cap="flat">
            <a:solidFill>
              <a:srgbClr val="E9BC42"/>
            </a:solidFill>
            <a:prstDash val="solid"/>
            <a:headEnd type="none" w="sm" len="sm"/>
            <a:tailEnd type="none" w="sm" len="sm"/>
          </a:ln>
        </p:spPr>
        <p:txBody>
          <a:bodyPr/>
          <a:lstStyle/>
          <a:p>
            <a:endParaRPr lang="en-US"/>
          </a:p>
        </p:txBody>
      </p:sp>
      <p:sp>
        <p:nvSpPr>
          <p:cNvPr id="4" name="AutoShape 4"/>
          <p:cNvSpPr/>
          <p:nvPr/>
        </p:nvSpPr>
        <p:spPr>
          <a:xfrm>
            <a:off x="1028700" y="9248775"/>
            <a:ext cx="16230600" cy="0"/>
          </a:xfrm>
          <a:prstGeom prst="line">
            <a:avLst/>
          </a:prstGeom>
          <a:ln w="19050" cap="flat">
            <a:solidFill>
              <a:srgbClr val="E9BC42"/>
            </a:solidFill>
            <a:prstDash val="solid"/>
            <a:headEnd type="none" w="sm" len="sm"/>
            <a:tailEnd type="none" w="sm" len="sm"/>
          </a:ln>
        </p:spPr>
        <p:txBody>
          <a:bodyPr/>
          <a:lstStyle/>
          <a:p>
            <a:endParaRPr lang="en-US"/>
          </a:p>
        </p:txBody>
      </p:sp>
      <p:sp>
        <p:nvSpPr>
          <p:cNvPr id="5" name="AutoShape 5"/>
          <p:cNvSpPr/>
          <p:nvPr/>
        </p:nvSpPr>
        <p:spPr>
          <a:xfrm>
            <a:off x="1030607" y="4835961"/>
            <a:ext cx="4512308" cy="0"/>
          </a:xfrm>
          <a:prstGeom prst="line">
            <a:avLst/>
          </a:prstGeom>
          <a:ln w="19050" cap="flat">
            <a:solidFill>
              <a:srgbClr val="E9BC42"/>
            </a:solidFill>
            <a:prstDash val="solid"/>
            <a:headEnd type="none" w="sm" len="sm"/>
            <a:tailEnd type="none" w="sm" len="sm"/>
          </a:ln>
        </p:spPr>
        <p:txBody>
          <a:bodyPr/>
          <a:lstStyle/>
          <a:p>
            <a:endParaRPr lang="en-US"/>
          </a:p>
        </p:txBody>
      </p:sp>
      <p:sp>
        <p:nvSpPr>
          <p:cNvPr id="6" name="Freeform 6"/>
          <p:cNvSpPr/>
          <p:nvPr/>
        </p:nvSpPr>
        <p:spPr>
          <a:xfrm>
            <a:off x="30491"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3">
              <a:alphaModFix amt="25000"/>
            </a:blip>
            <a:stretch>
              <a:fillRect/>
            </a:stretch>
          </a:blipFill>
        </p:spPr>
        <p:txBody>
          <a:bodyPr/>
          <a:lstStyle/>
          <a:p>
            <a:endParaRPr lang="en-US"/>
          </a:p>
        </p:txBody>
      </p:sp>
      <p:sp>
        <p:nvSpPr>
          <p:cNvPr id="7" name="TextBox 7"/>
          <p:cNvSpPr txBox="1"/>
          <p:nvPr/>
        </p:nvSpPr>
        <p:spPr>
          <a:xfrm>
            <a:off x="1030607" y="797353"/>
            <a:ext cx="15386982" cy="1179810"/>
          </a:xfrm>
          <a:prstGeom prst="rect">
            <a:avLst/>
          </a:prstGeom>
        </p:spPr>
        <p:txBody>
          <a:bodyPr lIns="0" tIns="0" rIns="0" bIns="0" rtlCol="0" anchor="t">
            <a:spAutoFit/>
          </a:bodyPr>
          <a:lstStyle/>
          <a:p>
            <a:pPr>
              <a:lnSpc>
                <a:spcPts val="9200"/>
              </a:lnSpc>
            </a:pPr>
            <a:r>
              <a:rPr lang="en-US" sz="8000" dirty="0">
                <a:solidFill>
                  <a:srgbClr val="B78C15"/>
                </a:solidFill>
                <a:latin typeface="Ofelia Display Ultra-Bold"/>
              </a:rPr>
              <a:t>Other Marketing Initiatives  </a:t>
            </a:r>
          </a:p>
        </p:txBody>
      </p:sp>
      <p:sp>
        <p:nvSpPr>
          <p:cNvPr id="9" name="TextBox 9"/>
          <p:cNvSpPr txBox="1"/>
          <p:nvPr/>
        </p:nvSpPr>
        <p:spPr>
          <a:xfrm>
            <a:off x="1030607" y="3701963"/>
            <a:ext cx="2256154" cy="760095"/>
          </a:xfrm>
          <a:prstGeom prst="rect">
            <a:avLst/>
          </a:prstGeom>
        </p:spPr>
        <p:txBody>
          <a:bodyPr lIns="0" tIns="0" rIns="0" bIns="0" rtlCol="0" anchor="t">
            <a:spAutoFit/>
          </a:bodyPr>
          <a:lstStyle/>
          <a:p>
            <a:pPr marL="0" lvl="0" indent="0">
              <a:lnSpc>
                <a:spcPts val="5880"/>
              </a:lnSpc>
            </a:pPr>
            <a:r>
              <a:rPr lang="en-US" sz="4200" spc="-126" dirty="0">
                <a:solidFill>
                  <a:srgbClr val="B78C15"/>
                </a:solidFill>
                <a:latin typeface="Ofelia Display"/>
              </a:rPr>
              <a:t>01</a:t>
            </a:r>
          </a:p>
        </p:txBody>
      </p:sp>
      <p:sp>
        <p:nvSpPr>
          <p:cNvPr id="10" name="TextBox 10"/>
          <p:cNvSpPr txBox="1"/>
          <p:nvPr/>
        </p:nvSpPr>
        <p:spPr>
          <a:xfrm>
            <a:off x="6889753" y="3701963"/>
            <a:ext cx="2256154" cy="760095"/>
          </a:xfrm>
          <a:prstGeom prst="rect">
            <a:avLst/>
          </a:prstGeom>
        </p:spPr>
        <p:txBody>
          <a:bodyPr lIns="0" tIns="0" rIns="0" bIns="0" rtlCol="0" anchor="t">
            <a:spAutoFit/>
          </a:bodyPr>
          <a:lstStyle/>
          <a:p>
            <a:pPr marL="0" lvl="0" indent="0">
              <a:lnSpc>
                <a:spcPts val="5880"/>
              </a:lnSpc>
            </a:pPr>
            <a:r>
              <a:rPr lang="en-US" sz="4200" spc="-126">
                <a:solidFill>
                  <a:srgbClr val="B78C15"/>
                </a:solidFill>
                <a:latin typeface="Ofelia Display"/>
              </a:rPr>
              <a:t>02</a:t>
            </a:r>
          </a:p>
        </p:txBody>
      </p:sp>
      <p:sp>
        <p:nvSpPr>
          <p:cNvPr id="11" name="TextBox 11"/>
          <p:cNvSpPr txBox="1"/>
          <p:nvPr/>
        </p:nvSpPr>
        <p:spPr>
          <a:xfrm>
            <a:off x="12745086" y="3701963"/>
            <a:ext cx="2256154" cy="760095"/>
          </a:xfrm>
          <a:prstGeom prst="rect">
            <a:avLst/>
          </a:prstGeom>
        </p:spPr>
        <p:txBody>
          <a:bodyPr lIns="0" tIns="0" rIns="0" bIns="0" rtlCol="0" anchor="t">
            <a:spAutoFit/>
          </a:bodyPr>
          <a:lstStyle/>
          <a:p>
            <a:pPr marL="0" lvl="0" indent="0">
              <a:lnSpc>
                <a:spcPts val="5880"/>
              </a:lnSpc>
            </a:pPr>
            <a:r>
              <a:rPr lang="en-US" sz="4200" spc="-126">
                <a:solidFill>
                  <a:srgbClr val="B78C15"/>
                </a:solidFill>
                <a:latin typeface="Ofelia Display"/>
              </a:rPr>
              <a:t>03</a:t>
            </a:r>
          </a:p>
        </p:txBody>
      </p:sp>
      <p:sp>
        <p:nvSpPr>
          <p:cNvPr id="12" name="TextBox 12"/>
          <p:cNvSpPr txBox="1"/>
          <p:nvPr/>
        </p:nvSpPr>
        <p:spPr>
          <a:xfrm>
            <a:off x="6918337" y="5624779"/>
            <a:ext cx="4512308" cy="2379754"/>
          </a:xfrm>
          <a:prstGeom prst="rect">
            <a:avLst/>
          </a:prstGeom>
        </p:spPr>
        <p:txBody>
          <a:bodyPr lIns="0" tIns="0" rIns="0" bIns="0" rtlCol="0" anchor="t">
            <a:spAutoFit/>
          </a:bodyPr>
          <a:lstStyle/>
          <a:p>
            <a:pPr marL="0" lvl="0" indent="0" algn="l">
              <a:lnSpc>
                <a:spcPts val="2663"/>
              </a:lnSpc>
              <a:spcBef>
                <a:spcPct val="0"/>
              </a:spcBef>
            </a:pPr>
            <a:r>
              <a:rPr lang="en-US" sz="1600" b="1" u="sng" dirty="0">
                <a:solidFill>
                  <a:srgbClr val="B78C15"/>
                </a:solidFill>
                <a:latin typeface="Verdana Pro"/>
              </a:rPr>
              <a:t>Reach prospective CCAs with Feathr a digital marketing platform </a:t>
            </a:r>
            <a:r>
              <a:rPr lang="en-US" sz="1600" dirty="0">
                <a:solidFill>
                  <a:srgbClr val="B78C15"/>
                </a:solidFill>
                <a:latin typeface="Verdana Pro"/>
              </a:rPr>
              <a:t>that spotlights the CCA program and window testing through geo-targeting high-traffic areas, engaging lookalike audiences, serving ads based on keyword testing, and target audiences that come to our website. </a:t>
            </a:r>
          </a:p>
        </p:txBody>
      </p:sp>
      <p:sp>
        <p:nvSpPr>
          <p:cNvPr id="13" name="TextBox 13"/>
          <p:cNvSpPr txBox="1"/>
          <p:nvPr/>
        </p:nvSpPr>
        <p:spPr>
          <a:xfrm>
            <a:off x="12718928" y="5624779"/>
            <a:ext cx="4512308" cy="1341008"/>
          </a:xfrm>
          <a:prstGeom prst="rect">
            <a:avLst/>
          </a:prstGeom>
        </p:spPr>
        <p:txBody>
          <a:bodyPr lIns="0" tIns="0" rIns="0" bIns="0" rtlCol="0" anchor="t">
            <a:spAutoFit/>
          </a:bodyPr>
          <a:lstStyle/>
          <a:p>
            <a:pPr marL="0" lvl="0" indent="0" algn="l">
              <a:lnSpc>
                <a:spcPts val="2663"/>
              </a:lnSpc>
              <a:spcBef>
                <a:spcPct val="0"/>
              </a:spcBef>
            </a:pPr>
            <a:r>
              <a:rPr lang="en-US" sz="1600" b="1" u="sng" dirty="0">
                <a:solidFill>
                  <a:srgbClr val="B78C15"/>
                </a:solidFill>
                <a:latin typeface="Verdana Pro"/>
              </a:rPr>
              <a:t>Streamline social media </a:t>
            </a:r>
            <a:r>
              <a:rPr lang="en-US" sz="1600" dirty="0">
                <a:solidFill>
                  <a:srgbClr val="B78C15"/>
                </a:solidFill>
                <a:latin typeface="Verdana Pro"/>
              </a:rPr>
              <a:t>both at the ICCA level and at the state, region and province level to ensure we are create cohesive and effective outreach. </a:t>
            </a:r>
          </a:p>
        </p:txBody>
      </p:sp>
      <p:sp>
        <p:nvSpPr>
          <p:cNvPr id="14" name="TextBox 14"/>
          <p:cNvSpPr txBox="1"/>
          <p:nvPr/>
        </p:nvSpPr>
        <p:spPr>
          <a:xfrm>
            <a:off x="6918337" y="4946462"/>
            <a:ext cx="4512308" cy="463075"/>
          </a:xfrm>
          <a:prstGeom prst="rect">
            <a:avLst/>
          </a:prstGeom>
        </p:spPr>
        <p:txBody>
          <a:bodyPr lIns="0" tIns="0" rIns="0" bIns="0" rtlCol="0" anchor="t">
            <a:spAutoFit/>
          </a:bodyPr>
          <a:lstStyle/>
          <a:p>
            <a:pPr>
              <a:lnSpc>
                <a:spcPts val="3919"/>
              </a:lnSpc>
            </a:pPr>
            <a:r>
              <a:rPr lang="en-US" sz="2799" spc="-83" dirty="0">
                <a:solidFill>
                  <a:srgbClr val="B78C15"/>
                </a:solidFill>
                <a:latin typeface="Ofelia Display Bold"/>
              </a:rPr>
              <a:t>Digital Strategies </a:t>
            </a:r>
          </a:p>
        </p:txBody>
      </p:sp>
      <p:sp>
        <p:nvSpPr>
          <p:cNvPr id="15" name="TextBox 15"/>
          <p:cNvSpPr txBox="1"/>
          <p:nvPr/>
        </p:nvSpPr>
        <p:spPr>
          <a:xfrm>
            <a:off x="12775576" y="4946462"/>
            <a:ext cx="4512308" cy="463075"/>
          </a:xfrm>
          <a:prstGeom prst="rect">
            <a:avLst/>
          </a:prstGeom>
        </p:spPr>
        <p:txBody>
          <a:bodyPr lIns="0" tIns="0" rIns="0" bIns="0" rtlCol="0" anchor="t">
            <a:spAutoFit/>
          </a:bodyPr>
          <a:lstStyle/>
          <a:p>
            <a:pPr>
              <a:lnSpc>
                <a:spcPts val="3919"/>
              </a:lnSpc>
            </a:pPr>
            <a:r>
              <a:rPr lang="en-US" sz="2799" spc="-83" dirty="0">
                <a:solidFill>
                  <a:srgbClr val="B78C15"/>
                </a:solidFill>
                <a:latin typeface="Ofelia Display Bold"/>
              </a:rPr>
              <a:t>Social Media </a:t>
            </a:r>
          </a:p>
        </p:txBody>
      </p:sp>
      <p:sp>
        <p:nvSpPr>
          <p:cNvPr id="16" name="TextBox 16"/>
          <p:cNvSpPr txBox="1"/>
          <p:nvPr/>
        </p:nvSpPr>
        <p:spPr>
          <a:xfrm>
            <a:off x="1028700" y="5636721"/>
            <a:ext cx="4512308" cy="1687257"/>
          </a:xfrm>
          <a:prstGeom prst="rect">
            <a:avLst/>
          </a:prstGeom>
        </p:spPr>
        <p:txBody>
          <a:bodyPr lIns="0" tIns="0" rIns="0" bIns="0" rtlCol="0" anchor="t">
            <a:spAutoFit/>
          </a:bodyPr>
          <a:lstStyle/>
          <a:p>
            <a:pPr marL="0" lvl="0" indent="0" algn="l">
              <a:lnSpc>
                <a:spcPts val="2663"/>
              </a:lnSpc>
              <a:spcBef>
                <a:spcPct val="0"/>
              </a:spcBef>
            </a:pPr>
            <a:r>
              <a:rPr lang="en-US" sz="1600" dirty="0">
                <a:solidFill>
                  <a:srgbClr val="B78C15"/>
                </a:solidFill>
                <a:latin typeface="Verdana Pro"/>
              </a:rPr>
              <a:t>We're undergoing a complete </a:t>
            </a:r>
            <a:r>
              <a:rPr lang="en-US" sz="1600" b="1" u="sng" dirty="0">
                <a:solidFill>
                  <a:srgbClr val="B78C15"/>
                </a:solidFill>
                <a:latin typeface="Verdana Pro"/>
              </a:rPr>
              <a:t>rebranding initiative to standardize the CCA Program</a:t>
            </a:r>
            <a:r>
              <a:rPr lang="en-US" sz="1600" dirty="0">
                <a:solidFill>
                  <a:srgbClr val="B78C15"/>
                </a:solidFill>
                <a:latin typeface="Verdana Pro"/>
              </a:rPr>
              <a:t>, ensuring consistency, accuracy and clarity across all material, channels and strategies. </a:t>
            </a:r>
          </a:p>
        </p:txBody>
      </p:sp>
      <p:sp>
        <p:nvSpPr>
          <p:cNvPr id="17" name="TextBox 17"/>
          <p:cNvSpPr txBox="1"/>
          <p:nvPr/>
        </p:nvSpPr>
        <p:spPr>
          <a:xfrm>
            <a:off x="1063004" y="4968822"/>
            <a:ext cx="4512308" cy="463075"/>
          </a:xfrm>
          <a:prstGeom prst="rect">
            <a:avLst/>
          </a:prstGeom>
        </p:spPr>
        <p:txBody>
          <a:bodyPr lIns="0" tIns="0" rIns="0" bIns="0" rtlCol="0" anchor="t">
            <a:spAutoFit/>
          </a:bodyPr>
          <a:lstStyle/>
          <a:p>
            <a:pPr marL="0" lvl="0" indent="0" algn="l">
              <a:lnSpc>
                <a:spcPts val="3919"/>
              </a:lnSpc>
            </a:pPr>
            <a:r>
              <a:rPr lang="en-US" sz="2799" spc="-83" dirty="0">
                <a:solidFill>
                  <a:srgbClr val="B78C15"/>
                </a:solidFill>
                <a:latin typeface="Ofelia Display Bold"/>
              </a:rPr>
              <a:t>Complete Rebrand  </a:t>
            </a:r>
          </a:p>
        </p:txBody>
      </p:sp>
      <p:sp>
        <p:nvSpPr>
          <p:cNvPr id="8" name="Speech Bubble: Rectangle with Corners Rounded 7">
            <a:extLst>
              <a:ext uri="{FF2B5EF4-FFF2-40B4-BE49-F238E27FC236}">
                <a16:creationId xmlns:a16="http://schemas.microsoft.com/office/drawing/2014/main" id="{A06FD46B-9F71-89E1-04FD-FC96CE770307}"/>
              </a:ext>
            </a:extLst>
          </p:cNvPr>
          <p:cNvSpPr/>
          <p:nvPr/>
        </p:nvSpPr>
        <p:spPr>
          <a:xfrm>
            <a:off x="12777740" y="7571737"/>
            <a:ext cx="3909060" cy="145911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Overall website redesign across societies—to include CCA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889753" y="4777594"/>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3" name="AutoShape 3"/>
          <p:cNvSpPr/>
          <p:nvPr/>
        </p:nvSpPr>
        <p:spPr>
          <a:xfrm>
            <a:off x="12729840" y="4768069"/>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4" name="AutoShape 4"/>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5" name="AutoShape 5"/>
          <p:cNvSpPr/>
          <p:nvPr/>
        </p:nvSpPr>
        <p:spPr>
          <a:xfrm>
            <a:off x="1015361" y="4787119"/>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8" name="TextBox 8"/>
          <p:cNvSpPr txBox="1"/>
          <p:nvPr/>
        </p:nvSpPr>
        <p:spPr>
          <a:xfrm>
            <a:off x="6903091" y="4897620"/>
            <a:ext cx="4512308" cy="2963760"/>
          </a:xfrm>
          <a:prstGeom prst="rect">
            <a:avLst/>
          </a:prstGeom>
        </p:spPr>
        <p:txBody>
          <a:bodyPr lIns="0" tIns="0" rIns="0" bIns="0" rtlCol="0" anchor="t">
            <a:spAutoFit/>
          </a:bodyPr>
          <a:lstStyle/>
          <a:p>
            <a:pPr marL="457200" indent="-457200">
              <a:lnSpc>
                <a:spcPts val="3919"/>
              </a:lnSpc>
              <a:buFont typeface="Arial" panose="020B0604020202020204" pitchFamily="34" charset="0"/>
              <a:buChar char="•"/>
            </a:pPr>
            <a:r>
              <a:rPr lang="en-US" sz="2799" spc="-83" dirty="0">
                <a:solidFill>
                  <a:srgbClr val="175378"/>
                </a:solidFill>
                <a:latin typeface="Ofelia Display Bold"/>
              </a:rPr>
              <a:t>Exam registrations up significantly</a:t>
            </a:r>
          </a:p>
          <a:p>
            <a:pPr marL="914400" lvl="1" indent="-457200">
              <a:lnSpc>
                <a:spcPts val="3919"/>
              </a:lnSpc>
              <a:buFont typeface="Arial" panose="020B0604020202020204" pitchFamily="34" charset="0"/>
              <a:buChar char="•"/>
            </a:pPr>
            <a:r>
              <a:rPr lang="en-US" sz="2400" spc="-83" dirty="0">
                <a:solidFill>
                  <a:srgbClr val="175378"/>
                </a:solidFill>
                <a:latin typeface="Ofelia Display Bold"/>
              </a:rPr>
              <a:t>1,263 in Q1 of 2024</a:t>
            </a:r>
          </a:p>
          <a:p>
            <a:pPr marL="914400" lvl="1" indent="-457200">
              <a:lnSpc>
                <a:spcPts val="3919"/>
              </a:lnSpc>
              <a:buFont typeface="Arial" panose="020B0604020202020204" pitchFamily="34" charset="0"/>
              <a:buChar char="•"/>
            </a:pPr>
            <a:r>
              <a:rPr lang="en-US" sz="2400" spc="-83" dirty="0">
                <a:solidFill>
                  <a:srgbClr val="175378"/>
                </a:solidFill>
                <a:latin typeface="Ofelia Display Bold"/>
              </a:rPr>
              <a:t># was 1,187 in all of 2023</a:t>
            </a:r>
          </a:p>
          <a:p>
            <a:pPr marL="457200" indent="-457200">
              <a:lnSpc>
                <a:spcPts val="3919"/>
              </a:lnSpc>
              <a:buFont typeface="Arial" panose="020B0604020202020204" pitchFamily="34" charset="0"/>
              <a:buChar char="•"/>
            </a:pPr>
            <a:r>
              <a:rPr lang="en-US" sz="2799" spc="-83" dirty="0">
                <a:solidFill>
                  <a:srgbClr val="175378"/>
                </a:solidFill>
                <a:latin typeface="Ofelia Display Bold"/>
              </a:rPr>
              <a:t>Revenue increasing proportionally</a:t>
            </a:r>
          </a:p>
        </p:txBody>
      </p:sp>
      <p:sp>
        <p:nvSpPr>
          <p:cNvPr id="9" name="TextBox 9"/>
          <p:cNvSpPr txBox="1"/>
          <p:nvPr/>
        </p:nvSpPr>
        <p:spPr>
          <a:xfrm>
            <a:off x="12760331" y="4897620"/>
            <a:ext cx="4512308" cy="1963486"/>
          </a:xfrm>
          <a:prstGeom prst="rect">
            <a:avLst/>
          </a:prstGeom>
        </p:spPr>
        <p:txBody>
          <a:bodyPr lIns="0" tIns="0" rIns="0" bIns="0" rtlCol="0" anchor="t">
            <a:spAutoFit/>
          </a:bodyPr>
          <a:lstStyle/>
          <a:p>
            <a:pPr marL="457200" indent="-457200">
              <a:lnSpc>
                <a:spcPts val="3919"/>
              </a:lnSpc>
              <a:buFont typeface="Arial" panose="020B0604020202020204" pitchFamily="34" charset="0"/>
              <a:buChar char="•"/>
            </a:pPr>
            <a:r>
              <a:rPr lang="en-US" sz="2799" spc="-83" dirty="0">
                <a:solidFill>
                  <a:srgbClr val="175378"/>
                </a:solidFill>
                <a:latin typeface="Ofelia Display Bold"/>
              </a:rPr>
              <a:t>Significant contributor to ASA’s 1Q net income (profit), an improvement of $383K</a:t>
            </a:r>
          </a:p>
        </p:txBody>
      </p:sp>
      <p:sp>
        <p:nvSpPr>
          <p:cNvPr id="10" name="Freeform 10"/>
          <p:cNvSpPr/>
          <p:nvPr/>
        </p:nvSpPr>
        <p:spPr>
          <a:xfrm>
            <a:off x="0" y="-983606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alphaModFix amt="25000"/>
            </a:blip>
            <a:stretch>
              <a:fillRect/>
            </a:stretch>
          </a:blipFill>
        </p:spPr>
        <p:txBody>
          <a:bodyPr/>
          <a:lstStyle/>
          <a:p>
            <a:endParaRPr lang="en-US"/>
          </a:p>
        </p:txBody>
      </p:sp>
      <p:sp>
        <p:nvSpPr>
          <p:cNvPr id="11" name="TextBox 11"/>
          <p:cNvSpPr txBox="1"/>
          <p:nvPr/>
        </p:nvSpPr>
        <p:spPr>
          <a:xfrm>
            <a:off x="1015361" y="114894"/>
            <a:ext cx="15386982" cy="923330"/>
          </a:xfrm>
          <a:prstGeom prst="rect">
            <a:avLst/>
          </a:prstGeom>
        </p:spPr>
        <p:txBody>
          <a:bodyPr lIns="0" tIns="0" rIns="0" bIns="0" rtlCol="0" anchor="t">
            <a:spAutoFit/>
          </a:bodyPr>
          <a:lstStyle/>
          <a:p>
            <a:r>
              <a:rPr lang="en-US" sz="6000" dirty="0">
                <a:solidFill>
                  <a:srgbClr val="175378"/>
                </a:solidFill>
                <a:latin typeface="Ofelia Display Ultra-Bold"/>
              </a:rPr>
              <a:t>Facts &amp; Figures</a:t>
            </a:r>
          </a:p>
        </p:txBody>
      </p:sp>
      <p:sp>
        <p:nvSpPr>
          <p:cNvPr id="13" name="TextBox 13"/>
          <p:cNvSpPr txBox="1"/>
          <p:nvPr/>
        </p:nvSpPr>
        <p:spPr>
          <a:xfrm>
            <a:off x="1047759" y="4897620"/>
            <a:ext cx="4512308" cy="1963486"/>
          </a:xfrm>
          <a:prstGeom prst="rect">
            <a:avLst/>
          </a:prstGeom>
        </p:spPr>
        <p:txBody>
          <a:bodyPr lIns="0" tIns="0" rIns="0" bIns="0" rtlCol="0" anchor="t">
            <a:spAutoFit/>
          </a:bodyPr>
          <a:lstStyle/>
          <a:p>
            <a:pPr marL="457200" indent="-457200">
              <a:lnSpc>
                <a:spcPts val="3919"/>
              </a:lnSpc>
              <a:buFont typeface="Arial" panose="020B0604020202020204" pitchFamily="34" charset="0"/>
              <a:buChar char="•"/>
            </a:pPr>
            <a:r>
              <a:rPr lang="en-US" sz="2799" spc="-83" dirty="0">
                <a:solidFill>
                  <a:srgbClr val="175378"/>
                </a:solidFill>
                <a:latin typeface="Ofelia Display Bold"/>
              </a:rPr>
              <a:t>Email open rates average ~50%</a:t>
            </a:r>
          </a:p>
          <a:p>
            <a:pPr marL="457200" indent="-457200">
              <a:lnSpc>
                <a:spcPts val="3919"/>
              </a:lnSpc>
              <a:buFont typeface="Arial" panose="020B0604020202020204" pitchFamily="34" charset="0"/>
              <a:buChar char="•"/>
            </a:pPr>
            <a:r>
              <a:rPr lang="en-US" sz="2799" spc="-83" dirty="0">
                <a:solidFill>
                  <a:srgbClr val="175378"/>
                </a:solidFill>
                <a:latin typeface="Ofelia Display Bold"/>
              </a:rPr>
              <a:t>Click rates of 5-6%</a:t>
            </a:r>
          </a:p>
          <a:p>
            <a:pPr marL="457200" indent="-457200">
              <a:lnSpc>
                <a:spcPts val="3919"/>
              </a:lnSpc>
              <a:buFont typeface="Arial" panose="020B0604020202020204" pitchFamily="34" charset="0"/>
              <a:buChar char="•"/>
            </a:pPr>
            <a:r>
              <a:rPr lang="en-US" sz="2799" spc="-83" dirty="0">
                <a:solidFill>
                  <a:srgbClr val="175378"/>
                </a:solidFill>
                <a:latin typeface="Ofelia Display Bold"/>
              </a:rPr>
              <a:t>Sent to audiences of 16K+</a:t>
            </a:r>
          </a:p>
        </p:txBody>
      </p:sp>
      <p:sp>
        <p:nvSpPr>
          <p:cNvPr id="15" name="TextBox 15"/>
          <p:cNvSpPr txBox="1"/>
          <p:nvPr/>
        </p:nvSpPr>
        <p:spPr>
          <a:xfrm>
            <a:off x="1015361" y="3653121"/>
            <a:ext cx="2256154" cy="760095"/>
          </a:xfrm>
          <a:prstGeom prst="rect">
            <a:avLst/>
          </a:prstGeom>
        </p:spPr>
        <p:txBody>
          <a:bodyPr lIns="0" tIns="0" rIns="0" bIns="0" rtlCol="0" anchor="t">
            <a:spAutoFit/>
          </a:bodyPr>
          <a:lstStyle/>
          <a:p>
            <a:pPr marL="0" lvl="0" indent="0">
              <a:lnSpc>
                <a:spcPts val="5880"/>
              </a:lnSpc>
            </a:pPr>
            <a:r>
              <a:rPr lang="en-US" sz="4200" spc="-126" dirty="0">
                <a:solidFill>
                  <a:srgbClr val="175378"/>
                </a:solidFill>
                <a:latin typeface="Ofelia Display"/>
              </a:rPr>
              <a:t>01</a:t>
            </a:r>
          </a:p>
        </p:txBody>
      </p:sp>
      <p:sp>
        <p:nvSpPr>
          <p:cNvPr id="16" name="TextBox 16"/>
          <p:cNvSpPr txBox="1"/>
          <p:nvPr/>
        </p:nvSpPr>
        <p:spPr>
          <a:xfrm>
            <a:off x="6874508" y="3653121"/>
            <a:ext cx="2256154" cy="760095"/>
          </a:xfrm>
          <a:prstGeom prst="rect">
            <a:avLst/>
          </a:prstGeom>
        </p:spPr>
        <p:txBody>
          <a:bodyPr lIns="0" tIns="0" rIns="0" bIns="0" rtlCol="0" anchor="t">
            <a:spAutoFit/>
          </a:bodyPr>
          <a:lstStyle/>
          <a:p>
            <a:pPr marL="0" lvl="0" indent="0">
              <a:lnSpc>
                <a:spcPts val="5880"/>
              </a:lnSpc>
            </a:pPr>
            <a:r>
              <a:rPr lang="en-US" sz="4200" spc="-126">
                <a:solidFill>
                  <a:srgbClr val="175378"/>
                </a:solidFill>
                <a:latin typeface="Ofelia Display"/>
              </a:rPr>
              <a:t>02</a:t>
            </a:r>
          </a:p>
        </p:txBody>
      </p:sp>
      <p:sp>
        <p:nvSpPr>
          <p:cNvPr id="17" name="TextBox 17"/>
          <p:cNvSpPr txBox="1"/>
          <p:nvPr/>
        </p:nvSpPr>
        <p:spPr>
          <a:xfrm>
            <a:off x="12729840" y="3653121"/>
            <a:ext cx="2256154" cy="760095"/>
          </a:xfrm>
          <a:prstGeom prst="rect">
            <a:avLst/>
          </a:prstGeom>
        </p:spPr>
        <p:txBody>
          <a:bodyPr lIns="0" tIns="0" rIns="0" bIns="0" rtlCol="0" anchor="t">
            <a:spAutoFit/>
          </a:bodyPr>
          <a:lstStyle/>
          <a:p>
            <a:pPr marL="0" lvl="0" indent="0">
              <a:lnSpc>
                <a:spcPts val="5880"/>
              </a:lnSpc>
            </a:pPr>
            <a:r>
              <a:rPr lang="en-US" sz="4200" spc="-126" dirty="0">
                <a:solidFill>
                  <a:srgbClr val="175378"/>
                </a:solidFill>
                <a:latin typeface="Ofelia Display"/>
              </a:rPr>
              <a:t>03</a:t>
            </a:r>
          </a:p>
        </p:txBody>
      </p:sp>
    </p:spTree>
    <p:extLst>
      <p:ext uri="{BB962C8B-B14F-4D97-AF65-F5344CB8AC3E}">
        <p14:creationId xmlns:p14="http://schemas.microsoft.com/office/powerpoint/2010/main" val="329050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F6FC"/>
        </a:solidFill>
        <a:effectLst/>
      </p:bgPr>
    </p:bg>
    <p:spTree>
      <p:nvGrpSpPr>
        <p:cNvPr id="1" name=""/>
        <p:cNvGrpSpPr/>
        <p:nvPr/>
      </p:nvGrpSpPr>
      <p:grpSpPr>
        <a:xfrm>
          <a:off x="0" y="0"/>
          <a:ext cx="0" cy="0"/>
          <a:chOff x="0" y="0"/>
          <a:chExt cx="0" cy="0"/>
        </a:xfrm>
      </p:grpSpPr>
      <p:sp>
        <p:nvSpPr>
          <p:cNvPr id="2" name="AutoShape 2"/>
          <p:cNvSpPr/>
          <p:nvPr/>
        </p:nvSpPr>
        <p:spPr>
          <a:xfrm>
            <a:off x="6889753" y="4777594"/>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3" name="AutoShape 3"/>
          <p:cNvSpPr/>
          <p:nvPr/>
        </p:nvSpPr>
        <p:spPr>
          <a:xfrm>
            <a:off x="12729840" y="4768069"/>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4" name="AutoShape 4"/>
          <p:cNvSpPr/>
          <p:nvPr/>
        </p:nvSpPr>
        <p:spPr>
          <a:xfrm>
            <a:off x="1028700" y="9248775"/>
            <a:ext cx="16230600" cy="0"/>
          </a:xfrm>
          <a:prstGeom prst="line">
            <a:avLst/>
          </a:prstGeom>
          <a:ln w="19050" cap="flat">
            <a:solidFill>
              <a:srgbClr val="399CD9"/>
            </a:solidFill>
            <a:prstDash val="solid"/>
            <a:headEnd type="none" w="sm" len="sm"/>
            <a:tailEnd type="none" w="sm" len="sm"/>
          </a:ln>
        </p:spPr>
        <p:txBody>
          <a:bodyPr/>
          <a:lstStyle/>
          <a:p>
            <a:endParaRPr lang="en-US"/>
          </a:p>
        </p:txBody>
      </p:sp>
      <p:sp>
        <p:nvSpPr>
          <p:cNvPr id="5" name="AutoShape 5"/>
          <p:cNvSpPr/>
          <p:nvPr/>
        </p:nvSpPr>
        <p:spPr>
          <a:xfrm>
            <a:off x="1015361" y="4787119"/>
            <a:ext cx="4512308" cy="0"/>
          </a:xfrm>
          <a:prstGeom prst="line">
            <a:avLst/>
          </a:prstGeom>
          <a:ln w="19050" cap="flat">
            <a:solidFill>
              <a:srgbClr val="399CD9"/>
            </a:solidFill>
            <a:prstDash val="solid"/>
            <a:headEnd type="none" w="sm" len="sm"/>
            <a:tailEnd type="none" w="sm" len="sm"/>
          </a:ln>
        </p:spPr>
        <p:txBody>
          <a:bodyPr/>
          <a:lstStyle/>
          <a:p>
            <a:endParaRPr lang="en-US"/>
          </a:p>
        </p:txBody>
      </p:sp>
      <p:sp>
        <p:nvSpPr>
          <p:cNvPr id="6" name="TextBox 6"/>
          <p:cNvSpPr txBox="1"/>
          <p:nvPr/>
        </p:nvSpPr>
        <p:spPr>
          <a:xfrm>
            <a:off x="6874508" y="5509406"/>
            <a:ext cx="4512308" cy="2041521"/>
          </a:xfrm>
          <a:prstGeom prst="rect">
            <a:avLst/>
          </a:prstGeom>
        </p:spPr>
        <p:txBody>
          <a:bodyPr lIns="0" tIns="0" rIns="0" bIns="0" rtlCol="0" anchor="t">
            <a:spAutoFit/>
          </a:bodyPr>
          <a:lstStyle/>
          <a:p>
            <a:pPr marL="0" lvl="0" indent="0" algn="l">
              <a:lnSpc>
                <a:spcPts val="2663"/>
              </a:lnSpc>
              <a:spcBef>
                <a:spcPct val="0"/>
              </a:spcBef>
            </a:pPr>
            <a:r>
              <a:rPr lang="en-US" sz="1902" dirty="0">
                <a:solidFill>
                  <a:srgbClr val="175378"/>
                </a:solidFill>
                <a:latin typeface="Verdana Pro"/>
              </a:rPr>
              <a:t>Marketing is evaluating our current marketing collateral, identifying areas where we streamline the user experience, and enhance our audience reach. However, our evaluation is still underway. </a:t>
            </a:r>
          </a:p>
        </p:txBody>
      </p:sp>
      <p:sp>
        <p:nvSpPr>
          <p:cNvPr id="7" name="TextBox 7"/>
          <p:cNvSpPr txBox="1"/>
          <p:nvPr/>
        </p:nvSpPr>
        <p:spPr>
          <a:xfrm>
            <a:off x="12727933" y="5548634"/>
            <a:ext cx="4512308" cy="3080139"/>
          </a:xfrm>
          <a:prstGeom prst="rect">
            <a:avLst/>
          </a:prstGeom>
        </p:spPr>
        <p:txBody>
          <a:bodyPr lIns="0" tIns="0" rIns="0" bIns="0" rtlCol="0" anchor="t">
            <a:spAutoFit/>
          </a:bodyPr>
          <a:lstStyle/>
          <a:p>
            <a:pPr marL="0" lvl="0" indent="0" algn="l">
              <a:lnSpc>
                <a:spcPts val="2659"/>
              </a:lnSpc>
              <a:spcBef>
                <a:spcPct val="0"/>
              </a:spcBef>
            </a:pPr>
            <a:r>
              <a:rPr lang="en-US" sz="1899" dirty="0">
                <a:solidFill>
                  <a:srgbClr val="175378"/>
                </a:solidFill>
                <a:latin typeface="Verdana Pro"/>
              </a:rPr>
              <a:t>This is what we have currently identified. We are creating a new brand standard that will be implemented at the ICCA level and that States, Regions and Provinces can implement. This includes collateral, digital initiatives and user experience.   </a:t>
            </a:r>
          </a:p>
          <a:p>
            <a:pPr marL="0" lvl="0" indent="0" algn="l">
              <a:lnSpc>
                <a:spcPts val="2659"/>
              </a:lnSpc>
              <a:spcBef>
                <a:spcPct val="0"/>
              </a:spcBef>
            </a:pPr>
            <a:endParaRPr lang="en-US" sz="1899" dirty="0">
              <a:solidFill>
                <a:srgbClr val="175378"/>
              </a:solidFill>
              <a:latin typeface="Verdana Pro"/>
            </a:endParaRPr>
          </a:p>
        </p:txBody>
      </p:sp>
      <p:sp>
        <p:nvSpPr>
          <p:cNvPr id="8" name="TextBox 8"/>
          <p:cNvSpPr txBox="1"/>
          <p:nvPr/>
        </p:nvSpPr>
        <p:spPr>
          <a:xfrm>
            <a:off x="6903091" y="4897620"/>
            <a:ext cx="4512308" cy="463075"/>
          </a:xfrm>
          <a:prstGeom prst="rect">
            <a:avLst/>
          </a:prstGeom>
        </p:spPr>
        <p:txBody>
          <a:bodyPr lIns="0" tIns="0" rIns="0" bIns="0" rtlCol="0" anchor="t">
            <a:spAutoFit/>
          </a:bodyPr>
          <a:lstStyle/>
          <a:p>
            <a:pPr>
              <a:lnSpc>
                <a:spcPts val="3919"/>
              </a:lnSpc>
            </a:pPr>
            <a:r>
              <a:rPr lang="en-US" sz="2799" spc="-83" dirty="0">
                <a:solidFill>
                  <a:srgbClr val="175378"/>
                </a:solidFill>
                <a:latin typeface="Ofelia Display Bold"/>
              </a:rPr>
              <a:t>Assessment </a:t>
            </a:r>
          </a:p>
        </p:txBody>
      </p:sp>
      <p:sp>
        <p:nvSpPr>
          <p:cNvPr id="9" name="TextBox 9"/>
          <p:cNvSpPr txBox="1"/>
          <p:nvPr/>
        </p:nvSpPr>
        <p:spPr>
          <a:xfrm>
            <a:off x="12760331" y="4897620"/>
            <a:ext cx="4512308" cy="463075"/>
          </a:xfrm>
          <a:prstGeom prst="rect">
            <a:avLst/>
          </a:prstGeom>
        </p:spPr>
        <p:txBody>
          <a:bodyPr lIns="0" tIns="0" rIns="0" bIns="0" rtlCol="0" anchor="t">
            <a:spAutoFit/>
          </a:bodyPr>
          <a:lstStyle/>
          <a:p>
            <a:pPr>
              <a:lnSpc>
                <a:spcPts val="3919"/>
              </a:lnSpc>
            </a:pPr>
            <a:r>
              <a:rPr lang="en-US" sz="2799" spc="-83" dirty="0">
                <a:solidFill>
                  <a:srgbClr val="175378"/>
                </a:solidFill>
                <a:latin typeface="Ofelia Display Bold"/>
              </a:rPr>
              <a:t>Identifying Solutions</a:t>
            </a:r>
          </a:p>
        </p:txBody>
      </p:sp>
      <p:sp>
        <p:nvSpPr>
          <p:cNvPr id="10" name="Freeform 10"/>
          <p:cNvSpPr/>
          <p:nvPr/>
        </p:nvSpPr>
        <p:spPr>
          <a:xfrm>
            <a:off x="-13338" y="-9077978"/>
            <a:ext cx="18288000" cy="13716000"/>
          </a:xfrm>
          <a:custGeom>
            <a:avLst/>
            <a:gdLst/>
            <a:ahLst/>
            <a:cxnLst/>
            <a:rect l="l" t="t" r="r" b="b"/>
            <a:pathLst>
              <a:path w="18288000" h="13716000">
                <a:moveTo>
                  <a:pt x="0" y="0"/>
                </a:moveTo>
                <a:lnTo>
                  <a:pt x="18288000" y="0"/>
                </a:lnTo>
                <a:lnTo>
                  <a:pt x="18288000" y="13716000"/>
                </a:lnTo>
                <a:lnTo>
                  <a:pt x="0" y="13716000"/>
                </a:lnTo>
                <a:lnTo>
                  <a:pt x="0" y="0"/>
                </a:lnTo>
                <a:close/>
              </a:path>
            </a:pathLst>
          </a:custGeom>
          <a:blipFill>
            <a:blip r:embed="rId2">
              <a:alphaModFix amt="25000"/>
            </a:blip>
            <a:stretch>
              <a:fillRect/>
            </a:stretch>
          </a:blipFill>
        </p:spPr>
        <p:txBody>
          <a:bodyPr/>
          <a:lstStyle/>
          <a:p>
            <a:endParaRPr lang="en-US"/>
          </a:p>
        </p:txBody>
      </p:sp>
      <p:sp>
        <p:nvSpPr>
          <p:cNvPr id="11" name="TextBox 11"/>
          <p:cNvSpPr txBox="1"/>
          <p:nvPr/>
        </p:nvSpPr>
        <p:spPr>
          <a:xfrm>
            <a:off x="762000" y="262027"/>
            <a:ext cx="17221200" cy="1846659"/>
          </a:xfrm>
          <a:prstGeom prst="rect">
            <a:avLst/>
          </a:prstGeom>
        </p:spPr>
        <p:txBody>
          <a:bodyPr wrap="square" lIns="0" tIns="0" rIns="0" bIns="0" rtlCol="0" anchor="t">
            <a:spAutoFit/>
          </a:bodyPr>
          <a:lstStyle/>
          <a:p>
            <a:r>
              <a:rPr lang="en-US" sz="6000" dirty="0">
                <a:solidFill>
                  <a:srgbClr val="175378"/>
                </a:solidFill>
                <a:latin typeface="Ofelia Display Ultra-Bold"/>
              </a:rPr>
              <a:t>Where are We Headed? </a:t>
            </a:r>
          </a:p>
          <a:p>
            <a:r>
              <a:rPr lang="en-US" sz="6000" dirty="0">
                <a:solidFill>
                  <a:srgbClr val="175378"/>
                </a:solidFill>
                <a:latin typeface="Ofelia Display Ultra-Bold"/>
              </a:rPr>
              <a:t>2024 &amp; Beyond </a:t>
            </a:r>
          </a:p>
        </p:txBody>
      </p:sp>
      <p:sp>
        <p:nvSpPr>
          <p:cNvPr id="12" name="TextBox 12"/>
          <p:cNvSpPr txBox="1"/>
          <p:nvPr/>
        </p:nvSpPr>
        <p:spPr>
          <a:xfrm>
            <a:off x="1047759" y="5513785"/>
            <a:ext cx="4512308" cy="1349024"/>
          </a:xfrm>
          <a:prstGeom prst="rect">
            <a:avLst/>
          </a:prstGeom>
        </p:spPr>
        <p:txBody>
          <a:bodyPr lIns="0" tIns="0" rIns="0" bIns="0" rtlCol="0" anchor="t">
            <a:spAutoFit/>
          </a:bodyPr>
          <a:lstStyle/>
          <a:p>
            <a:pPr marL="0" lvl="0" indent="0" algn="l">
              <a:lnSpc>
                <a:spcPts val="2663"/>
              </a:lnSpc>
              <a:spcBef>
                <a:spcPct val="0"/>
              </a:spcBef>
            </a:pPr>
            <a:r>
              <a:rPr lang="en-US" sz="1902" dirty="0">
                <a:solidFill>
                  <a:srgbClr val="175378"/>
                </a:solidFill>
                <a:latin typeface="Verdana Pro"/>
              </a:rPr>
              <a:t>Marketing’s primary goal for 2024 is to boost certification registrations and retain those that are already certified. </a:t>
            </a:r>
          </a:p>
        </p:txBody>
      </p:sp>
      <p:sp>
        <p:nvSpPr>
          <p:cNvPr id="13" name="TextBox 13"/>
          <p:cNvSpPr txBox="1"/>
          <p:nvPr/>
        </p:nvSpPr>
        <p:spPr>
          <a:xfrm>
            <a:off x="1047759" y="4897620"/>
            <a:ext cx="4512308" cy="463075"/>
          </a:xfrm>
          <a:prstGeom prst="rect">
            <a:avLst/>
          </a:prstGeom>
        </p:spPr>
        <p:txBody>
          <a:bodyPr lIns="0" tIns="0" rIns="0" bIns="0" rtlCol="0" anchor="t">
            <a:spAutoFit/>
          </a:bodyPr>
          <a:lstStyle/>
          <a:p>
            <a:pPr>
              <a:lnSpc>
                <a:spcPts val="3919"/>
              </a:lnSpc>
            </a:pPr>
            <a:r>
              <a:rPr lang="en-US" sz="2799" spc="-83" dirty="0">
                <a:solidFill>
                  <a:srgbClr val="175378"/>
                </a:solidFill>
                <a:latin typeface="Ofelia Display Bold"/>
              </a:rPr>
              <a:t>Objective</a:t>
            </a:r>
          </a:p>
        </p:txBody>
      </p:sp>
      <p:sp>
        <p:nvSpPr>
          <p:cNvPr id="15" name="TextBox 15"/>
          <p:cNvSpPr txBox="1"/>
          <p:nvPr/>
        </p:nvSpPr>
        <p:spPr>
          <a:xfrm>
            <a:off x="1015361" y="3653121"/>
            <a:ext cx="2256154" cy="760095"/>
          </a:xfrm>
          <a:prstGeom prst="rect">
            <a:avLst/>
          </a:prstGeom>
        </p:spPr>
        <p:txBody>
          <a:bodyPr lIns="0" tIns="0" rIns="0" bIns="0" rtlCol="0" anchor="t">
            <a:spAutoFit/>
          </a:bodyPr>
          <a:lstStyle/>
          <a:p>
            <a:pPr marL="0" lvl="0" indent="0">
              <a:lnSpc>
                <a:spcPts val="5880"/>
              </a:lnSpc>
            </a:pPr>
            <a:r>
              <a:rPr lang="en-US" sz="4200" spc="-126">
                <a:solidFill>
                  <a:srgbClr val="175378"/>
                </a:solidFill>
                <a:latin typeface="Ofelia Display"/>
              </a:rPr>
              <a:t>01</a:t>
            </a:r>
          </a:p>
        </p:txBody>
      </p:sp>
      <p:sp>
        <p:nvSpPr>
          <p:cNvPr id="16" name="TextBox 16"/>
          <p:cNvSpPr txBox="1"/>
          <p:nvPr/>
        </p:nvSpPr>
        <p:spPr>
          <a:xfrm>
            <a:off x="6874508" y="3653121"/>
            <a:ext cx="2256154" cy="760095"/>
          </a:xfrm>
          <a:prstGeom prst="rect">
            <a:avLst/>
          </a:prstGeom>
        </p:spPr>
        <p:txBody>
          <a:bodyPr lIns="0" tIns="0" rIns="0" bIns="0" rtlCol="0" anchor="t">
            <a:spAutoFit/>
          </a:bodyPr>
          <a:lstStyle/>
          <a:p>
            <a:pPr marL="0" lvl="0" indent="0">
              <a:lnSpc>
                <a:spcPts val="5880"/>
              </a:lnSpc>
            </a:pPr>
            <a:r>
              <a:rPr lang="en-US" sz="4200" spc="-126">
                <a:solidFill>
                  <a:srgbClr val="175378"/>
                </a:solidFill>
                <a:latin typeface="Ofelia Display"/>
              </a:rPr>
              <a:t>02</a:t>
            </a:r>
          </a:p>
        </p:txBody>
      </p:sp>
      <p:sp>
        <p:nvSpPr>
          <p:cNvPr id="17" name="TextBox 17"/>
          <p:cNvSpPr txBox="1"/>
          <p:nvPr/>
        </p:nvSpPr>
        <p:spPr>
          <a:xfrm>
            <a:off x="12729840" y="3653121"/>
            <a:ext cx="2256154" cy="760095"/>
          </a:xfrm>
          <a:prstGeom prst="rect">
            <a:avLst/>
          </a:prstGeom>
        </p:spPr>
        <p:txBody>
          <a:bodyPr lIns="0" tIns="0" rIns="0" bIns="0" rtlCol="0" anchor="t">
            <a:spAutoFit/>
          </a:bodyPr>
          <a:lstStyle/>
          <a:p>
            <a:pPr marL="0" lvl="0" indent="0">
              <a:lnSpc>
                <a:spcPts val="5880"/>
              </a:lnSpc>
            </a:pPr>
            <a:r>
              <a:rPr lang="en-US" sz="4200" spc="-126">
                <a:solidFill>
                  <a:srgbClr val="175378"/>
                </a:solidFill>
                <a:latin typeface="Ofelia Display"/>
              </a:rPr>
              <a:t>03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609</TotalTime>
  <Words>1069</Words>
  <Application>Microsoft Office PowerPoint</Application>
  <PresentationFormat>Custom</PresentationFormat>
  <Paragraphs>98</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Ofelia Display</vt:lpstr>
      <vt:lpstr>Arial</vt:lpstr>
      <vt:lpstr>Calibri</vt:lpstr>
      <vt:lpstr>Ofelia Display Ultra-Bold</vt:lpstr>
      <vt:lpstr>Aptos</vt:lpstr>
      <vt:lpstr>Ofelia Display Bold</vt:lpstr>
      <vt:lpstr>Verdana</vt:lpstr>
      <vt:lpstr>Verdana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Edit - Marketing Overview Final</dc:title>
  <dc:creator>Hanna Jeske</dc:creator>
  <cp:lastModifiedBy>Sara Uttech</cp:lastModifiedBy>
  <cp:revision>8</cp:revision>
  <dcterms:created xsi:type="dcterms:W3CDTF">2006-08-16T00:00:00Z</dcterms:created>
  <dcterms:modified xsi:type="dcterms:W3CDTF">2024-06-13T12:37:02Z</dcterms:modified>
  <dc:identifier>DAGADe5APLE</dc:identifier>
</cp:coreProperties>
</file>