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268"/>
    <p:restoredTop sz="96012"/>
  </p:normalViewPr>
  <p:slideViewPr>
    <p:cSldViewPr snapToGrid="0">
      <p:cViewPr varScale="1">
        <p:scale>
          <a:sx n="75" d="100"/>
          <a:sy n="75" d="100"/>
        </p:scale>
        <p:origin x="72" y="6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76B15-89F4-6424-B591-65AD090D525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EAC0A7E-CD5F-F425-1ED0-9F7A74D0B8D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0310B76-C6DC-A7B1-83C2-672970A9D9CA}"/>
              </a:ext>
            </a:extLst>
          </p:cNvPr>
          <p:cNvSpPr>
            <a:spLocks noGrp="1"/>
          </p:cNvSpPr>
          <p:nvPr>
            <p:ph type="dt" sz="half" idx="10"/>
          </p:nvPr>
        </p:nvSpPr>
        <p:spPr/>
        <p:txBody>
          <a:bodyPr/>
          <a:lstStyle/>
          <a:p>
            <a:fld id="{37BFC3F1-A7BA-8B4A-BE4B-7569302B31A1}" type="datetimeFigureOut">
              <a:rPr lang="en-US" smtClean="0"/>
              <a:t>5/3/2024</a:t>
            </a:fld>
            <a:endParaRPr lang="en-US"/>
          </a:p>
        </p:txBody>
      </p:sp>
      <p:sp>
        <p:nvSpPr>
          <p:cNvPr id="5" name="Footer Placeholder 4">
            <a:extLst>
              <a:ext uri="{FF2B5EF4-FFF2-40B4-BE49-F238E27FC236}">
                <a16:creationId xmlns:a16="http://schemas.microsoft.com/office/drawing/2014/main" id="{5D5F94F6-6454-C573-D65B-2E9AEDFD1B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348FA57-896B-88AC-B27D-D25BC3A6207A}"/>
              </a:ext>
            </a:extLst>
          </p:cNvPr>
          <p:cNvSpPr>
            <a:spLocks noGrp="1"/>
          </p:cNvSpPr>
          <p:nvPr>
            <p:ph type="sldNum" sz="quarter" idx="12"/>
          </p:nvPr>
        </p:nvSpPr>
        <p:spPr/>
        <p:txBody>
          <a:bodyPr/>
          <a:lstStyle/>
          <a:p>
            <a:fld id="{E6D87A70-8B2B-8F4C-BB4A-7E56A966FBCE}" type="slidenum">
              <a:rPr lang="en-US" smtClean="0"/>
              <a:t>‹#›</a:t>
            </a:fld>
            <a:endParaRPr lang="en-US"/>
          </a:p>
        </p:txBody>
      </p:sp>
    </p:spTree>
    <p:extLst>
      <p:ext uri="{BB962C8B-B14F-4D97-AF65-F5344CB8AC3E}">
        <p14:creationId xmlns:p14="http://schemas.microsoft.com/office/powerpoint/2010/main" val="612603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E9B031-A6D6-BEF9-4658-6B31E564743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2A13B35-F73A-BDC1-8623-F542B86E45F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76425DF-38CD-7B1C-C5C4-EB864D04D419}"/>
              </a:ext>
            </a:extLst>
          </p:cNvPr>
          <p:cNvSpPr>
            <a:spLocks noGrp="1"/>
          </p:cNvSpPr>
          <p:nvPr>
            <p:ph type="dt" sz="half" idx="10"/>
          </p:nvPr>
        </p:nvSpPr>
        <p:spPr/>
        <p:txBody>
          <a:bodyPr/>
          <a:lstStyle/>
          <a:p>
            <a:fld id="{37BFC3F1-A7BA-8B4A-BE4B-7569302B31A1}" type="datetimeFigureOut">
              <a:rPr lang="en-US" smtClean="0"/>
              <a:t>5/3/2024</a:t>
            </a:fld>
            <a:endParaRPr lang="en-US"/>
          </a:p>
        </p:txBody>
      </p:sp>
      <p:sp>
        <p:nvSpPr>
          <p:cNvPr id="5" name="Footer Placeholder 4">
            <a:extLst>
              <a:ext uri="{FF2B5EF4-FFF2-40B4-BE49-F238E27FC236}">
                <a16:creationId xmlns:a16="http://schemas.microsoft.com/office/drawing/2014/main" id="{96C65FF3-8901-0DC6-8F2F-F892CC5770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D0269B-493C-2D64-8673-C4C05C396C56}"/>
              </a:ext>
            </a:extLst>
          </p:cNvPr>
          <p:cNvSpPr>
            <a:spLocks noGrp="1"/>
          </p:cNvSpPr>
          <p:nvPr>
            <p:ph type="sldNum" sz="quarter" idx="12"/>
          </p:nvPr>
        </p:nvSpPr>
        <p:spPr/>
        <p:txBody>
          <a:bodyPr/>
          <a:lstStyle/>
          <a:p>
            <a:fld id="{E6D87A70-8B2B-8F4C-BB4A-7E56A966FBCE}" type="slidenum">
              <a:rPr lang="en-US" smtClean="0"/>
              <a:t>‹#›</a:t>
            </a:fld>
            <a:endParaRPr lang="en-US"/>
          </a:p>
        </p:txBody>
      </p:sp>
    </p:spTree>
    <p:extLst>
      <p:ext uri="{BB962C8B-B14F-4D97-AF65-F5344CB8AC3E}">
        <p14:creationId xmlns:p14="http://schemas.microsoft.com/office/powerpoint/2010/main" val="37533846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87EF4A0-DDEB-0CD6-2229-4125FEB8442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16E0689-11F4-07D0-B78F-EA2833C3536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24ABE1B-5AE5-BAC7-FB81-BE2A2B9DA359}"/>
              </a:ext>
            </a:extLst>
          </p:cNvPr>
          <p:cNvSpPr>
            <a:spLocks noGrp="1"/>
          </p:cNvSpPr>
          <p:nvPr>
            <p:ph type="dt" sz="half" idx="10"/>
          </p:nvPr>
        </p:nvSpPr>
        <p:spPr/>
        <p:txBody>
          <a:bodyPr/>
          <a:lstStyle/>
          <a:p>
            <a:fld id="{37BFC3F1-A7BA-8B4A-BE4B-7569302B31A1}" type="datetimeFigureOut">
              <a:rPr lang="en-US" smtClean="0"/>
              <a:t>5/3/2024</a:t>
            </a:fld>
            <a:endParaRPr lang="en-US"/>
          </a:p>
        </p:txBody>
      </p:sp>
      <p:sp>
        <p:nvSpPr>
          <p:cNvPr id="5" name="Footer Placeholder 4">
            <a:extLst>
              <a:ext uri="{FF2B5EF4-FFF2-40B4-BE49-F238E27FC236}">
                <a16:creationId xmlns:a16="http://schemas.microsoft.com/office/drawing/2014/main" id="{78A44FD5-0524-216C-D40F-52503B03B72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178CC5-63F9-2D6C-AE13-EC4691A661CE}"/>
              </a:ext>
            </a:extLst>
          </p:cNvPr>
          <p:cNvSpPr>
            <a:spLocks noGrp="1"/>
          </p:cNvSpPr>
          <p:nvPr>
            <p:ph type="sldNum" sz="quarter" idx="12"/>
          </p:nvPr>
        </p:nvSpPr>
        <p:spPr/>
        <p:txBody>
          <a:bodyPr/>
          <a:lstStyle/>
          <a:p>
            <a:fld id="{E6D87A70-8B2B-8F4C-BB4A-7E56A966FBCE}" type="slidenum">
              <a:rPr lang="en-US" smtClean="0"/>
              <a:t>‹#›</a:t>
            </a:fld>
            <a:endParaRPr lang="en-US"/>
          </a:p>
        </p:txBody>
      </p:sp>
    </p:spTree>
    <p:extLst>
      <p:ext uri="{BB962C8B-B14F-4D97-AF65-F5344CB8AC3E}">
        <p14:creationId xmlns:p14="http://schemas.microsoft.com/office/powerpoint/2010/main" val="3690747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A9CEE-F456-E64D-9FD9-FDA5AA8D510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D74813E-1D30-BD80-0B17-C6495ACB609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FD2BBF5-4E41-BB50-1668-D823F836901C}"/>
              </a:ext>
            </a:extLst>
          </p:cNvPr>
          <p:cNvSpPr>
            <a:spLocks noGrp="1"/>
          </p:cNvSpPr>
          <p:nvPr>
            <p:ph type="dt" sz="half" idx="10"/>
          </p:nvPr>
        </p:nvSpPr>
        <p:spPr/>
        <p:txBody>
          <a:bodyPr/>
          <a:lstStyle/>
          <a:p>
            <a:fld id="{37BFC3F1-A7BA-8B4A-BE4B-7569302B31A1}" type="datetimeFigureOut">
              <a:rPr lang="en-US" smtClean="0"/>
              <a:t>5/3/2024</a:t>
            </a:fld>
            <a:endParaRPr lang="en-US"/>
          </a:p>
        </p:txBody>
      </p:sp>
      <p:sp>
        <p:nvSpPr>
          <p:cNvPr id="5" name="Footer Placeholder 4">
            <a:extLst>
              <a:ext uri="{FF2B5EF4-FFF2-40B4-BE49-F238E27FC236}">
                <a16:creationId xmlns:a16="http://schemas.microsoft.com/office/drawing/2014/main" id="{86526F96-316D-5058-184F-3EFB17FED0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5DEA2EE-CA88-F4C7-FD81-C617161C066A}"/>
              </a:ext>
            </a:extLst>
          </p:cNvPr>
          <p:cNvSpPr>
            <a:spLocks noGrp="1"/>
          </p:cNvSpPr>
          <p:nvPr>
            <p:ph type="sldNum" sz="quarter" idx="12"/>
          </p:nvPr>
        </p:nvSpPr>
        <p:spPr/>
        <p:txBody>
          <a:bodyPr/>
          <a:lstStyle/>
          <a:p>
            <a:fld id="{E6D87A70-8B2B-8F4C-BB4A-7E56A966FBCE}" type="slidenum">
              <a:rPr lang="en-US" smtClean="0"/>
              <a:t>‹#›</a:t>
            </a:fld>
            <a:endParaRPr lang="en-US"/>
          </a:p>
        </p:txBody>
      </p:sp>
    </p:spTree>
    <p:extLst>
      <p:ext uri="{BB962C8B-B14F-4D97-AF65-F5344CB8AC3E}">
        <p14:creationId xmlns:p14="http://schemas.microsoft.com/office/powerpoint/2010/main" val="39095656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B8B42-A194-18A1-AE0B-F156B0BB64A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6239E2B-5DA8-34FE-F858-C6C7E1ED25B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93C8634-9DD0-E76E-3FD1-77A015BE1D62}"/>
              </a:ext>
            </a:extLst>
          </p:cNvPr>
          <p:cNvSpPr>
            <a:spLocks noGrp="1"/>
          </p:cNvSpPr>
          <p:nvPr>
            <p:ph type="dt" sz="half" idx="10"/>
          </p:nvPr>
        </p:nvSpPr>
        <p:spPr/>
        <p:txBody>
          <a:bodyPr/>
          <a:lstStyle/>
          <a:p>
            <a:fld id="{37BFC3F1-A7BA-8B4A-BE4B-7569302B31A1}" type="datetimeFigureOut">
              <a:rPr lang="en-US" smtClean="0"/>
              <a:t>5/3/2024</a:t>
            </a:fld>
            <a:endParaRPr lang="en-US"/>
          </a:p>
        </p:txBody>
      </p:sp>
      <p:sp>
        <p:nvSpPr>
          <p:cNvPr id="5" name="Footer Placeholder 4">
            <a:extLst>
              <a:ext uri="{FF2B5EF4-FFF2-40B4-BE49-F238E27FC236}">
                <a16:creationId xmlns:a16="http://schemas.microsoft.com/office/drawing/2014/main" id="{334ED2E4-A798-4D3F-5C95-19AAF4BD104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CF56D0B-7E13-8EDA-8072-F6923593863C}"/>
              </a:ext>
            </a:extLst>
          </p:cNvPr>
          <p:cNvSpPr>
            <a:spLocks noGrp="1"/>
          </p:cNvSpPr>
          <p:nvPr>
            <p:ph type="sldNum" sz="quarter" idx="12"/>
          </p:nvPr>
        </p:nvSpPr>
        <p:spPr/>
        <p:txBody>
          <a:bodyPr/>
          <a:lstStyle/>
          <a:p>
            <a:fld id="{E6D87A70-8B2B-8F4C-BB4A-7E56A966FBCE}" type="slidenum">
              <a:rPr lang="en-US" smtClean="0"/>
              <a:t>‹#›</a:t>
            </a:fld>
            <a:endParaRPr lang="en-US"/>
          </a:p>
        </p:txBody>
      </p:sp>
    </p:spTree>
    <p:extLst>
      <p:ext uri="{BB962C8B-B14F-4D97-AF65-F5344CB8AC3E}">
        <p14:creationId xmlns:p14="http://schemas.microsoft.com/office/powerpoint/2010/main" val="5264832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6BC4D0-FB19-87C7-9AF1-6201E50E487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8FB8E86-DE80-0EB4-7F98-B41C8F0EFD5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DDD6C60-7DB7-AE3C-B2FC-9E19BAEC3CC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614495D-5DA3-9AEC-8D7A-C946EDC4DB35}"/>
              </a:ext>
            </a:extLst>
          </p:cNvPr>
          <p:cNvSpPr>
            <a:spLocks noGrp="1"/>
          </p:cNvSpPr>
          <p:nvPr>
            <p:ph type="dt" sz="half" idx="10"/>
          </p:nvPr>
        </p:nvSpPr>
        <p:spPr/>
        <p:txBody>
          <a:bodyPr/>
          <a:lstStyle/>
          <a:p>
            <a:fld id="{37BFC3F1-A7BA-8B4A-BE4B-7569302B31A1}" type="datetimeFigureOut">
              <a:rPr lang="en-US" smtClean="0"/>
              <a:t>5/3/2024</a:t>
            </a:fld>
            <a:endParaRPr lang="en-US"/>
          </a:p>
        </p:txBody>
      </p:sp>
      <p:sp>
        <p:nvSpPr>
          <p:cNvPr id="6" name="Footer Placeholder 5">
            <a:extLst>
              <a:ext uri="{FF2B5EF4-FFF2-40B4-BE49-F238E27FC236}">
                <a16:creationId xmlns:a16="http://schemas.microsoft.com/office/drawing/2014/main" id="{CE4B0CBE-43E0-CE6E-0A0C-002CDBDEE4C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047CF2B-CCBC-8F3F-B357-7D8C50316DC2}"/>
              </a:ext>
            </a:extLst>
          </p:cNvPr>
          <p:cNvSpPr>
            <a:spLocks noGrp="1"/>
          </p:cNvSpPr>
          <p:nvPr>
            <p:ph type="sldNum" sz="quarter" idx="12"/>
          </p:nvPr>
        </p:nvSpPr>
        <p:spPr/>
        <p:txBody>
          <a:bodyPr/>
          <a:lstStyle/>
          <a:p>
            <a:fld id="{E6D87A70-8B2B-8F4C-BB4A-7E56A966FBCE}" type="slidenum">
              <a:rPr lang="en-US" smtClean="0"/>
              <a:t>‹#›</a:t>
            </a:fld>
            <a:endParaRPr lang="en-US"/>
          </a:p>
        </p:txBody>
      </p:sp>
    </p:spTree>
    <p:extLst>
      <p:ext uri="{BB962C8B-B14F-4D97-AF65-F5344CB8AC3E}">
        <p14:creationId xmlns:p14="http://schemas.microsoft.com/office/powerpoint/2010/main" val="367784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0AD86C-4C7B-C833-AFAC-AEB29B74290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A75ED19-CE76-C365-F7DA-367F2A64980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34ECD1A-04F2-00BE-17FA-498CC52ACEB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C1E9AC0-7E57-5838-5E2E-1A930EF6603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D3CA058-5519-B0D9-682A-BDAE1A2E73F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AC3202B-0CF2-E07C-3649-CCAF5758F879}"/>
              </a:ext>
            </a:extLst>
          </p:cNvPr>
          <p:cNvSpPr>
            <a:spLocks noGrp="1"/>
          </p:cNvSpPr>
          <p:nvPr>
            <p:ph type="dt" sz="half" idx="10"/>
          </p:nvPr>
        </p:nvSpPr>
        <p:spPr/>
        <p:txBody>
          <a:bodyPr/>
          <a:lstStyle/>
          <a:p>
            <a:fld id="{37BFC3F1-A7BA-8B4A-BE4B-7569302B31A1}" type="datetimeFigureOut">
              <a:rPr lang="en-US" smtClean="0"/>
              <a:t>5/3/2024</a:t>
            </a:fld>
            <a:endParaRPr lang="en-US"/>
          </a:p>
        </p:txBody>
      </p:sp>
      <p:sp>
        <p:nvSpPr>
          <p:cNvPr id="8" name="Footer Placeholder 7">
            <a:extLst>
              <a:ext uri="{FF2B5EF4-FFF2-40B4-BE49-F238E27FC236}">
                <a16:creationId xmlns:a16="http://schemas.microsoft.com/office/drawing/2014/main" id="{8ACFB82F-4E18-3B06-E0A9-CCBC370BC6A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9AE6569-81E2-2D67-CF93-43DE8783A79A}"/>
              </a:ext>
            </a:extLst>
          </p:cNvPr>
          <p:cNvSpPr>
            <a:spLocks noGrp="1"/>
          </p:cNvSpPr>
          <p:nvPr>
            <p:ph type="sldNum" sz="quarter" idx="12"/>
          </p:nvPr>
        </p:nvSpPr>
        <p:spPr/>
        <p:txBody>
          <a:bodyPr/>
          <a:lstStyle/>
          <a:p>
            <a:fld id="{E6D87A70-8B2B-8F4C-BB4A-7E56A966FBCE}" type="slidenum">
              <a:rPr lang="en-US" smtClean="0"/>
              <a:t>‹#›</a:t>
            </a:fld>
            <a:endParaRPr lang="en-US"/>
          </a:p>
        </p:txBody>
      </p:sp>
    </p:spTree>
    <p:extLst>
      <p:ext uri="{BB962C8B-B14F-4D97-AF65-F5344CB8AC3E}">
        <p14:creationId xmlns:p14="http://schemas.microsoft.com/office/powerpoint/2010/main" val="3963550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B29305-7ED8-E52F-3801-004F32645FC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1B9B846-FEC7-A374-62DA-ED2768579502}"/>
              </a:ext>
            </a:extLst>
          </p:cNvPr>
          <p:cNvSpPr>
            <a:spLocks noGrp="1"/>
          </p:cNvSpPr>
          <p:nvPr>
            <p:ph type="dt" sz="half" idx="10"/>
          </p:nvPr>
        </p:nvSpPr>
        <p:spPr/>
        <p:txBody>
          <a:bodyPr/>
          <a:lstStyle/>
          <a:p>
            <a:fld id="{37BFC3F1-A7BA-8B4A-BE4B-7569302B31A1}" type="datetimeFigureOut">
              <a:rPr lang="en-US" smtClean="0"/>
              <a:t>5/3/2024</a:t>
            </a:fld>
            <a:endParaRPr lang="en-US"/>
          </a:p>
        </p:txBody>
      </p:sp>
      <p:sp>
        <p:nvSpPr>
          <p:cNvPr id="4" name="Footer Placeholder 3">
            <a:extLst>
              <a:ext uri="{FF2B5EF4-FFF2-40B4-BE49-F238E27FC236}">
                <a16:creationId xmlns:a16="http://schemas.microsoft.com/office/drawing/2014/main" id="{2782C7DB-659B-B8DA-0694-548099E8A6C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727ABD7-D8AF-D2E4-F06E-B0AFF549CA1D}"/>
              </a:ext>
            </a:extLst>
          </p:cNvPr>
          <p:cNvSpPr>
            <a:spLocks noGrp="1"/>
          </p:cNvSpPr>
          <p:nvPr>
            <p:ph type="sldNum" sz="quarter" idx="12"/>
          </p:nvPr>
        </p:nvSpPr>
        <p:spPr/>
        <p:txBody>
          <a:bodyPr/>
          <a:lstStyle/>
          <a:p>
            <a:fld id="{E6D87A70-8B2B-8F4C-BB4A-7E56A966FBCE}" type="slidenum">
              <a:rPr lang="en-US" smtClean="0"/>
              <a:t>‹#›</a:t>
            </a:fld>
            <a:endParaRPr lang="en-US"/>
          </a:p>
        </p:txBody>
      </p:sp>
    </p:spTree>
    <p:extLst>
      <p:ext uri="{BB962C8B-B14F-4D97-AF65-F5344CB8AC3E}">
        <p14:creationId xmlns:p14="http://schemas.microsoft.com/office/powerpoint/2010/main" val="22014370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76FC7E6-FCC2-B4BE-98DB-E70ADCB49580}"/>
              </a:ext>
            </a:extLst>
          </p:cNvPr>
          <p:cNvSpPr>
            <a:spLocks noGrp="1"/>
          </p:cNvSpPr>
          <p:nvPr>
            <p:ph type="dt" sz="half" idx="10"/>
          </p:nvPr>
        </p:nvSpPr>
        <p:spPr/>
        <p:txBody>
          <a:bodyPr/>
          <a:lstStyle/>
          <a:p>
            <a:fld id="{37BFC3F1-A7BA-8B4A-BE4B-7569302B31A1}" type="datetimeFigureOut">
              <a:rPr lang="en-US" smtClean="0"/>
              <a:t>5/3/2024</a:t>
            </a:fld>
            <a:endParaRPr lang="en-US"/>
          </a:p>
        </p:txBody>
      </p:sp>
      <p:sp>
        <p:nvSpPr>
          <p:cNvPr id="3" name="Footer Placeholder 2">
            <a:extLst>
              <a:ext uri="{FF2B5EF4-FFF2-40B4-BE49-F238E27FC236}">
                <a16:creationId xmlns:a16="http://schemas.microsoft.com/office/drawing/2014/main" id="{D73CE28A-3161-0FAE-0FB5-E24426BD6D5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6CDD792-805A-B587-1D5E-0BEEFCEEF714}"/>
              </a:ext>
            </a:extLst>
          </p:cNvPr>
          <p:cNvSpPr>
            <a:spLocks noGrp="1"/>
          </p:cNvSpPr>
          <p:nvPr>
            <p:ph type="sldNum" sz="quarter" idx="12"/>
          </p:nvPr>
        </p:nvSpPr>
        <p:spPr/>
        <p:txBody>
          <a:bodyPr/>
          <a:lstStyle/>
          <a:p>
            <a:fld id="{E6D87A70-8B2B-8F4C-BB4A-7E56A966FBCE}" type="slidenum">
              <a:rPr lang="en-US" smtClean="0"/>
              <a:t>‹#›</a:t>
            </a:fld>
            <a:endParaRPr lang="en-US"/>
          </a:p>
        </p:txBody>
      </p:sp>
    </p:spTree>
    <p:extLst>
      <p:ext uri="{BB962C8B-B14F-4D97-AF65-F5344CB8AC3E}">
        <p14:creationId xmlns:p14="http://schemas.microsoft.com/office/powerpoint/2010/main" val="34099705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C361BB-DA40-66FA-BCDF-5F34F5A74DC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A0DE5AE-6A9C-487F-94EB-EC90F53F98E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3F42A48-3E66-656B-5DE1-EC9D50FFC2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03A7C38-6E0A-D89A-386C-EC6A1FFE77F5}"/>
              </a:ext>
            </a:extLst>
          </p:cNvPr>
          <p:cNvSpPr>
            <a:spLocks noGrp="1"/>
          </p:cNvSpPr>
          <p:nvPr>
            <p:ph type="dt" sz="half" idx="10"/>
          </p:nvPr>
        </p:nvSpPr>
        <p:spPr/>
        <p:txBody>
          <a:bodyPr/>
          <a:lstStyle/>
          <a:p>
            <a:fld id="{37BFC3F1-A7BA-8B4A-BE4B-7569302B31A1}" type="datetimeFigureOut">
              <a:rPr lang="en-US" smtClean="0"/>
              <a:t>5/3/2024</a:t>
            </a:fld>
            <a:endParaRPr lang="en-US"/>
          </a:p>
        </p:txBody>
      </p:sp>
      <p:sp>
        <p:nvSpPr>
          <p:cNvPr id="6" name="Footer Placeholder 5">
            <a:extLst>
              <a:ext uri="{FF2B5EF4-FFF2-40B4-BE49-F238E27FC236}">
                <a16:creationId xmlns:a16="http://schemas.microsoft.com/office/drawing/2014/main" id="{A5AA7217-05C5-3384-8AD4-F54F62B1BE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DA9D2F3-4459-6DD5-930F-7D487F362C7B}"/>
              </a:ext>
            </a:extLst>
          </p:cNvPr>
          <p:cNvSpPr>
            <a:spLocks noGrp="1"/>
          </p:cNvSpPr>
          <p:nvPr>
            <p:ph type="sldNum" sz="quarter" idx="12"/>
          </p:nvPr>
        </p:nvSpPr>
        <p:spPr/>
        <p:txBody>
          <a:bodyPr/>
          <a:lstStyle/>
          <a:p>
            <a:fld id="{E6D87A70-8B2B-8F4C-BB4A-7E56A966FBCE}" type="slidenum">
              <a:rPr lang="en-US" smtClean="0"/>
              <a:t>‹#›</a:t>
            </a:fld>
            <a:endParaRPr lang="en-US"/>
          </a:p>
        </p:txBody>
      </p:sp>
    </p:spTree>
    <p:extLst>
      <p:ext uri="{BB962C8B-B14F-4D97-AF65-F5344CB8AC3E}">
        <p14:creationId xmlns:p14="http://schemas.microsoft.com/office/powerpoint/2010/main" val="11289325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CC44D-9B9A-F1A9-F5C0-E36B5E821B7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08F215A-CD69-DF6B-E080-53541213BFB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EC0F0A7-D142-1081-156B-4F8FA055734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7FEF5DE-CBC1-ECF3-1A6F-A7DFE44BAE2E}"/>
              </a:ext>
            </a:extLst>
          </p:cNvPr>
          <p:cNvSpPr>
            <a:spLocks noGrp="1"/>
          </p:cNvSpPr>
          <p:nvPr>
            <p:ph type="dt" sz="half" idx="10"/>
          </p:nvPr>
        </p:nvSpPr>
        <p:spPr/>
        <p:txBody>
          <a:bodyPr/>
          <a:lstStyle/>
          <a:p>
            <a:fld id="{37BFC3F1-A7BA-8B4A-BE4B-7569302B31A1}" type="datetimeFigureOut">
              <a:rPr lang="en-US" smtClean="0"/>
              <a:t>5/3/2024</a:t>
            </a:fld>
            <a:endParaRPr lang="en-US"/>
          </a:p>
        </p:txBody>
      </p:sp>
      <p:sp>
        <p:nvSpPr>
          <p:cNvPr id="6" name="Footer Placeholder 5">
            <a:extLst>
              <a:ext uri="{FF2B5EF4-FFF2-40B4-BE49-F238E27FC236}">
                <a16:creationId xmlns:a16="http://schemas.microsoft.com/office/drawing/2014/main" id="{D74D991C-7FA5-9595-C020-2B8F4C8DDC7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0C38F8E-1476-26E8-9924-C44ED1DDC531}"/>
              </a:ext>
            </a:extLst>
          </p:cNvPr>
          <p:cNvSpPr>
            <a:spLocks noGrp="1"/>
          </p:cNvSpPr>
          <p:nvPr>
            <p:ph type="sldNum" sz="quarter" idx="12"/>
          </p:nvPr>
        </p:nvSpPr>
        <p:spPr/>
        <p:txBody>
          <a:bodyPr/>
          <a:lstStyle/>
          <a:p>
            <a:fld id="{E6D87A70-8B2B-8F4C-BB4A-7E56A966FBCE}" type="slidenum">
              <a:rPr lang="en-US" smtClean="0"/>
              <a:t>‹#›</a:t>
            </a:fld>
            <a:endParaRPr lang="en-US"/>
          </a:p>
        </p:txBody>
      </p:sp>
    </p:spTree>
    <p:extLst>
      <p:ext uri="{BB962C8B-B14F-4D97-AF65-F5344CB8AC3E}">
        <p14:creationId xmlns:p14="http://schemas.microsoft.com/office/powerpoint/2010/main" val="13556866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63EA065-9F04-6503-7BD9-88B3A9A7705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096F72A-7563-9C0F-FD8A-ACB15ADB1EE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89D0F0-3809-8D9A-FFAB-A1C2BC65B69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BFC3F1-A7BA-8B4A-BE4B-7569302B31A1}" type="datetimeFigureOut">
              <a:rPr lang="en-US" smtClean="0"/>
              <a:t>5/3/2024</a:t>
            </a:fld>
            <a:endParaRPr lang="en-US"/>
          </a:p>
        </p:txBody>
      </p:sp>
      <p:sp>
        <p:nvSpPr>
          <p:cNvPr id="5" name="Footer Placeholder 4">
            <a:extLst>
              <a:ext uri="{FF2B5EF4-FFF2-40B4-BE49-F238E27FC236}">
                <a16:creationId xmlns:a16="http://schemas.microsoft.com/office/drawing/2014/main" id="{140168A5-F0E8-4960-9662-F4B6FE8E2A4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0CD6946-E84D-B0F6-2A8D-CF1B15B5DAA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D87A70-8B2B-8F4C-BB4A-7E56A966FBCE}" type="slidenum">
              <a:rPr lang="en-US" smtClean="0"/>
              <a:t>‹#›</a:t>
            </a:fld>
            <a:endParaRPr lang="en-US"/>
          </a:p>
        </p:txBody>
      </p:sp>
    </p:spTree>
    <p:extLst>
      <p:ext uri="{BB962C8B-B14F-4D97-AF65-F5344CB8AC3E}">
        <p14:creationId xmlns:p14="http://schemas.microsoft.com/office/powerpoint/2010/main" val="27312833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F7A087-F878-C352-4EC6-FE12079F2BF7}"/>
              </a:ext>
            </a:extLst>
          </p:cNvPr>
          <p:cNvSpPr>
            <a:spLocks noGrp="1"/>
          </p:cNvSpPr>
          <p:nvPr>
            <p:ph type="ctrTitle"/>
          </p:nvPr>
        </p:nvSpPr>
        <p:spPr>
          <a:xfrm>
            <a:off x="1524000" y="82233"/>
            <a:ext cx="9144000" cy="1540827"/>
          </a:xfrm>
        </p:spPr>
        <p:txBody>
          <a:bodyPr>
            <a:normAutofit fontScale="90000"/>
          </a:bodyPr>
          <a:lstStyle/>
          <a:p>
            <a:r>
              <a:rPr lang="en-US" b="1" dirty="0"/>
              <a:t>CEU Requirement Reduction</a:t>
            </a:r>
          </a:p>
        </p:txBody>
      </p:sp>
      <p:sp>
        <p:nvSpPr>
          <p:cNvPr id="3" name="Subtitle 2">
            <a:extLst>
              <a:ext uri="{FF2B5EF4-FFF2-40B4-BE49-F238E27FC236}">
                <a16:creationId xmlns:a16="http://schemas.microsoft.com/office/drawing/2014/main" id="{121E6C49-39E9-82FD-ABF9-593D454E298C}"/>
              </a:ext>
            </a:extLst>
          </p:cNvPr>
          <p:cNvSpPr>
            <a:spLocks noGrp="1"/>
          </p:cNvSpPr>
          <p:nvPr>
            <p:ph type="subTitle" idx="1"/>
          </p:nvPr>
        </p:nvSpPr>
        <p:spPr>
          <a:xfrm>
            <a:off x="3726180" y="2172470"/>
            <a:ext cx="5398770" cy="4037830"/>
          </a:xfrm>
        </p:spPr>
        <p:txBody>
          <a:bodyPr>
            <a:normAutofit/>
          </a:bodyPr>
          <a:lstStyle/>
          <a:p>
            <a:r>
              <a:rPr lang="en-US" dirty="0"/>
              <a:t>Policy &amp; Procedures Task Force Members:</a:t>
            </a:r>
          </a:p>
          <a:p>
            <a:r>
              <a:rPr lang="en-US" dirty="0"/>
              <a:t>Shaun Blaser – NW </a:t>
            </a:r>
          </a:p>
          <a:p>
            <a:r>
              <a:rPr lang="en-US" dirty="0"/>
              <a:t>Andrea Rice – MO</a:t>
            </a:r>
          </a:p>
          <a:p>
            <a:r>
              <a:rPr lang="en-US" dirty="0"/>
              <a:t>Kevin </a:t>
            </a:r>
            <a:r>
              <a:rPr lang="en-US" dirty="0" err="1"/>
              <a:t>Otte</a:t>
            </a:r>
            <a:r>
              <a:rPr lang="en-US" dirty="0"/>
              <a:t> – OH</a:t>
            </a:r>
          </a:p>
          <a:p>
            <a:r>
              <a:rPr lang="en-US" dirty="0"/>
              <a:t>Jennell Eck McHenry – MidAtlantic</a:t>
            </a:r>
          </a:p>
          <a:p>
            <a:r>
              <a:rPr lang="en-US" dirty="0"/>
              <a:t>Isaac Anderson - MN</a:t>
            </a:r>
          </a:p>
          <a:p>
            <a:endParaRPr lang="en-US" dirty="0"/>
          </a:p>
        </p:txBody>
      </p:sp>
      <p:pic>
        <p:nvPicPr>
          <p:cNvPr id="4" name="Picture 3">
            <a:extLst>
              <a:ext uri="{FF2B5EF4-FFF2-40B4-BE49-F238E27FC236}">
                <a16:creationId xmlns:a16="http://schemas.microsoft.com/office/drawing/2014/main" id="{1D6E47C8-E675-6BF9-1692-0BD674CC4C3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4597" y="4182610"/>
            <a:ext cx="1645844" cy="2334530"/>
          </a:xfrm>
          <a:prstGeom prst="rect">
            <a:avLst/>
          </a:prstGeom>
          <a:effectLst/>
        </p:spPr>
      </p:pic>
    </p:spTree>
    <p:extLst>
      <p:ext uri="{BB962C8B-B14F-4D97-AF65-F5344CB8AC3E}">
        <p14:creationId xmlns:p14="http://schemas.microsoft.com/office/powerpoint/2010/main" val="34175804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34F197-F2FB-34C0-BEA4-40091FEBDE1B}"/>
              </a:ext>
            </a:extLst>
          </p:cNvPr>
          <p:cNvSpPr>
            <a:spLocks noGrp="1"/>
          </p:cNvSpPr>
          <p:nvPr>
            <p:ph type="title"/>
          </p:nvPr>
        </p:nvSpPr>
        <p:spPr>
          <a:xfrm>
            <a:off x="444852" y="1784733"/>
            <a:ext cx="11387264" cy="4822450"/>
          </a:xfrm>
        </p:spPr>
        <p:txBody>
          <a:bodyPr>
            <a:normAutofit fontScale="90000"/>
          </a:bodyPr>
          <a:lstStyle/>
          <a:p>
            <a:r>
              <a:rPr lang="en-US" sz="3600" b="1" dirty="0"/>
              <a:t>Proposal:  </a:t>
            </a:r>
            <a:r>
              <a:rPr lang="en-US" sz="3600" dirty="0"/>
              <a:t>Reduce the number of CEU hours required per cycle                  from </a:t>
            </a:r>
            <a:r>
              <a:rPr lang="en-US" sz="3600" b="1" dirty="0"/>
              <a:t>40 to 35</a:t>
            </a:r>
            <a:br>
              <a:rPr lang="en-US" sz="3600" dirty="0"/>
            </a:br>
            <a:br>
              <a:rPr lang="en-US" sz="3600" dirty="0"/>
            </a:br>
            <a:r>
              <a:rPr lang="en-US" sz="3600" b="1" dirty="0"/>
              <a:t>Why:  </a:t>
            </a:r>
            <a:r>
              <a:rPr lang="en-US" sz="3600" dirty="0"/>
              <a:t>Retain more CCAs by making it easier to maintain certification</a:t>
            </a:r>
            <a:br>
              <a:rPr lang="en-US" dirty="0"/>
            </a:br>
            <a:br>
              <a:rPr lang="en-US" sz="3600" dirty="0"/>
            </a:br>
            <a:r>
              <a:rPr lang="en-US" sz="3100" dirty="0"/>
              <a:t>All Boards required to use the agreed upon number of CEUs, no deviations permitted</a:t>
            </a:r>
            <a:br>
              <a:rPr lang="en-US" sz="3100" dirty="0"/>
            </a:br>
            <a:br>
              <a:rPr lang="en-US" sz="3100" dirty="0"/>
            </a:br>
            <a:r>
              <a:rPr lang="en-US" sz="3100" dirty="0"/>
              <a:t>All Specialty Certifications still maintain the specialty emphasis requirements</a:t>
            </a:r>
            <a:br>
              <a:rPr lang="en-US" sz="3100" dirty="0"/>
            </a:br>
            <a:br>
              <a:rPr lang="en-US" sz="3100" dirty="0"/>
            </a:br>
            <a:r>
              <a:rPr lang="en-US" sz="3100" dirty="0"/>
              <a:t>Implement date would be January of 2026 to allow for full communication to all CCAs.</a:t>
            </a:r>
            <a:br>
              <a:rPr lang="en-US" sz="3100" dirty="0"/>
            </a:br>
            <a:br>
              <a:rPr lang="en-US" sz="3100" dirty="0"/>
            </a:br>
            <a:r>
              <a:rPr lang="en-US" sz="3100" dirty="0"/>
              <a:t>Maintain 5 CEUs in each PO</a:t>
            </a:r>
            <a:br>
              <a:rPr lang="en-US" sz="3100" dirty="0"/>
            </a:br>
            <a:r>
              <a:rPr lang="en-US" sz="3100" dirty="0"/>
              <a:t>			</a:t>
            </a:r>
            <a:br>
              <a:rPr lang="en-US" sz="3600" dirty="0"/>
            </a:br>
            <a:br>
              <a:rPr lang="en-US" dirty="0"/>
            </a:br>
            <a:br>
              <a:rPr lang="en-US" dirty="0"/>
            </a:br>
            <a:endParaRPr lang="en-US" dirty="0"/>
          </a:p>
        </p:txBody>
      </p:sp>
      <p:pic>
        <p:nvPicPr>
          <p:cNvPr id="4" name="Content Placeholder 3">
            <a:extLst>
              <a:ext uri="{FF2B5EF4-FFF2-40B4-BE49-F238E27FC236}">
                <a16:creationId xmlns:a16="http://schemas.microsoft.com/office/drawing/2014/main" id="{4E29C2E7-8A5E-F3B4-F342-992E1C652890}"/>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0845165" y="4982604"/>
            <a:ext cx="1207770" cy="1707280"/>
          </a:xfrm>
          <a:prstGeom prst="rect">
            <a:avLst/>
          </a:prstGeom>
          <a:effectLst/>
        </p:spPr>
      </p:pic>
    </p:spTree>
    <p:extLst>
      <p:ext uri="{BB962C8B-B14F-4D97-AF65-F5344CB8AC3E}">
        <p14:creationId xmlns:p14="http://schemas.microsoft.com/office/powerpoint/2010/main" val="33692306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34F197-F2FB-34C0-BEA4-40091FEBDE1B}"/>
              </a:ext>
            </a:extLst>
          </p:cNvPr>
          <p:cNvSpPr>
            <a:spLocks noGrp="1"/>
          </p:cNvSpPr>
          <p:nvPr>
            <p:ph type="title"/>
          </p:nvPr>
        </p:nvSpPr>
        <p:spPr>
          <a:xfrm>
            <a:off x="381000" y="286152"/>
            <a:ext cx="11068050" cy="1238250"/>
          </a:xfrm>
        </p:spPr>
        <p:txBody>
          <a:bodyPr>
            <a:normAutofit/>
          </a:bodyPr>
          <a:lstStyle/>
          <a:p>
            <a:pPr algn="ctr"/>
            <a:r>
              <a:rPr lang="en-US" b="1" dirty="0"/>
              <a:t>Current CEU Requirement by Certification</a:t>
            </a:r>
            <a:endParaRPr lang="en-US" dirty="0"/>
          </a:p>
        </p:txBody>
      </p:sp>
      <p:pic>
        <p:nvPicPr>
          <p:cNvPr id="4" name="Content Placeholder 3">
            <a:extLst>
              <a:ext uri="{FF2B5EF4-FFF2-40B4-BE49-F238E27FC236}">
                <a16:creationId xmlns:a16="http://schemas.microsoft.com/office/drawing/2014/main" id="{4E29C2E7-8A5E-F3B4-F342-992E1C652890}"/>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0845165" y="4982604"/>
            <a:ext cx="1207770" cy="1707280"/>
          </a:xfrm>
          <a:prstGeom prst="rect">
            <a:avLst/>
          </a:prstGeom>
          <a:effectLst/>
        </p:spPr>
      </p:pic>
      <p:graphicFrame>
        <p:nvGraphicFramePr>
          <p:cNvPr id="3" name="Table 2">
            <a:extLst>
              <a:ext uri="{FF2B5EF4-FFF2-40B4-BE49-F238E27FC236}">
                <a16:creationId xmlns:a16="http://schemas.microsoft.com/office/drawing/2014/main" id="{30CA2D90-D5DA-F75B-D74E-71BEDBE9982A}"/>
              </a:ext>
            </a:extLst>
          </p:cNvPr>
          <p:cNvGraphicFramePr>
            <a:graphicFrameLocks noGrp="1"/>
          </p:cNvGraphicFramePr>
          <p:nvPr>
            <p:extLst>
              <p:ext uri="{D42A27DB-BD31-4B8C-83A1-F6EECF244321}">
                <p14:modId xmlns:p14="http://schemas.microsoft.com/office/powerpoint/2010/main" val="1900581674"/>
              </p:ext>
            </p:extLst>
          </p:nvPr>
        </p:nvGraphicFramePr>
        <p:xfrm>
          <a:off x="742950" y="1207008"/>
          <a:ext cx="9973818" cy="5482875"/>
        </p:xfrm>
        <a:graphic>
          <a:graphicData uri="http://schemas.openxmlformats.org/drawingml/2006/table">
            <a:tbl>
              <a:tblPr firstRow="1" firstCol="1" bandRow="1">
                <a:tableStyleId>{5C22544A-7EE6-4342-B048-85BDC9FD1C3A}</a:tableStyleId>
              </a:tblPr>
              <a:tblGrid>
                <a:gridCol w="1008456">
                  <a:extLst>
                    <a:ext uri="{9D8B030D-6E8A-4147-A177-3AD203B41FA5}">
                      <a16:colId xmlns:a16="http://schemas.microsoft.com/office/drawing/2014/main" val="2076996207"/>
                    </a:ext>
                  </a:extLst>
                </a:gridCol>
                <a:gridCol w="1002067">
                  <a:extLst>
                    <a:ext uri="{9D8B030D-6E8A-4147-A177-3AD203B41FA5}">
                      <a16:colId xmlns:a16="http://schemas.microsoft.com/office/drawing/2014/main" val="3967093516"/>
                    </a:ext>
                  </a:extLst>
                </a:gridCol>
                <a:gridCol w="1045728">
                  <a:extLst>
                    <a:ext uri="{9D8B030D-6E8A-4147-A177-3AD203B41FA5}">
                      <a16:colId xmlns:a16="http://schemas.microsoft.com/office/drawing/2014/main" val="3857763997"/>
                    </a:ext>
                  </a:extLst>
                </a:gridCol>
                <a:gridCol w="1054248">
                  <a:extLst>
                    <a:ext uri="{9D8B030D-6E8A-4147-A177-3AD203B41FA5}">
                      <a16:colId xmlns:a16="http://schemas.microsoft.com/office/drawing/2014/main" val="3042233213"/>
                    </a:ext>
                  </a:extLst>
                </a:gridCol>
                <a:gridCol w="1054248">
                  <a:extLst>
                    <a:ext uri="{9D8B030D-6E8A-4147-A177-3AD203B41FA5}">
                      <a16:colId xmlns:a16="http://schemas.microsoft.com/office/drawing/2014/main" val="2355052101"/>
                    </a:ext>
                  </a:extLst>
                </a:gridCol>
                <a:gridCol w="871084">
                  <a:extLst>
                    <a:ext uri="{9D8B030D-6E8A-4147-A177-3AD203B41FA5}">
                      <a16:colId xmlns:a16="http://schemas.microsoft.com/office/drawing/2014/main" val="959335964"/>
                    </a:ext>
                  </a:extLst>
                </a:gridCol>
                <a:gridCol w="871084">
                  <a:extLst>
                    <a:ext uri="{9D8B030D-6E8A-4147-A177-3AD203B41FA5}">
                      <a16:colId xmlns:a16="http://schemas.microsoft.com/office/drawing/2014/main" val="2507337777"/>
                    </a:ext>
                  </a:extLst>
                </a:gridCol>
                <a:gridCol w="1054248">
                  <a:extLst>
                    <a:ext uri="{9D8B030D-6E8A-4147-A177-3AD203B41FA5}">
                      <a16:colId xmlns:a16="http://schemas.microsoft.com/office/drawing/2014/main" val="1559187843"/>
                    </a:ext>
                  </a:extLst>
                </a:gridCol>
                <a:gridCol w="1054248">
                  <a:extLst>
                    <a:ext uri="{9D8B030D-6E8A-4147-A177-3AD203B41FA5}">
                      <a16:colId xmlns:a16="http://schemas.microsoft.com/office/drawing/2014/main" val="3656447874"/>
                    </a:ext>
                  </a:extLst>
                </a:gridCol>
                <a:gridCol w="958407">
                  <a:extLst>
                    <a:ext uri="{9D8B030D-6E8A-4147-A177-3AD203B41FA5}">
                      <a16:colId xmlns:a16="http://schemas.microsoft.com/office/drawing/2014/main" val="2161680946"/>
                    </a:ext>
                  </a:extLst>
                </a:gridCol>
              </a:tblGrid>
              <a:tr h="922721">
                <a:tc>
                  <a:txBody>
                    <a:bodyPr/>
                    <a:lstStyle/>
                    <a:p>
                      <a:pPr marL="0" marR="0" algn="ctr">
                        <a:spcBef>
                          <a:spcPts val="0"/>
                        </a:spcBef>
                        <a:spcAft>
                          <a:spcPts val="0"/>
                        </a:spcAft>
                      </a:pPr>
                      <a:r>
                        <a:rPr lang="en-US" sz="1050" kern="0" dirty="0">
                          <a:effectLst/>
                        </a:rPr>
                        <a:t>Certification</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kern="0">
                          <a:effectLst/>
                        </a:rPr>
                        <a:t>Nutrient Management</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kern="0" dirty="0">
                          <a:effectLst/>
                        </a:rPr>
                        <a:t>Soil and Water Management</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kern="0" dirty="0">
                          <a:effectLst/>
                        </a:rPr>
                        <a:t>Crop Management</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kern="0">
                          <a:effectLst/>
                        </a:rPr>
                        <a:t>Integrated Pest Management</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kern="0">
                          <a:effectLst/>
                        </a:rPr>
                        <a:t>Various</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kern="0">
                          <a:effectLst/>
                        </a:rPr>
                        <a:t>Precision Agriculture</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kern="0">
                          <a:effectLst/>
                        </a:rPr>
                        <a:t>Sustainability</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kern="0">
                          <a:effectLst/>
                        </a:rPr>
                        <a:t>Professional Development</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kern="0">
                          <a:effectLst/>
                        </a:rPr>
                        <a:t>Total Required</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542974643"/>
                  </a:ext>
                </a:extLst>
              </a:tr>
              <a:tr h="603318">
                <a:tc>
                  <a:txBody>
                    <a:bodyPr/>
                    <a:lstStyle/>
                    <a:p>
                      <a:pPr marL="0" marR="0" algn="ctr">
                        <a:spcBef>
                          <a:spcPts val="0"/>
                        </a:spcBef>
                        <a:spcAft>
                          <a:spcPts val="0"/>
                        </a:spcAft>
                      </a:pPr>
                      <a:r>
                        <a:rPr lang="en-US" sz="1050" kern="0">
                          <a:effectLst/>
                        </a:rPr>
                        <a:t>Certified Crop Advisor</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kern="0" dirty="0">
                          <a:effectLst/>
                        </a:rPr>
                        <a:t>5</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kern="0" dirty="0">
                          <a:effectLst/>
                        </a:rPr>
                        <a:t>5</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kern="0">
                          <a:effectLst/>
                        </a:rPr>
                        <a:t>5</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kern="0">
                          <a:effectLst/>
                        </a:rPr>
                        <a:t>5</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kern="0">
                          <a:effectLst/>
                        </a:rPr>
                        <a:t> 20</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endParaRPr lang="en-US" sz="2000" kern="100">
                        <a:effectLst/>
                        <a:latin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kern="0">
                          <a:effectLst/>
                        </a:rPr>
                        <a:t> </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kern="0">
                          <a:effectLst/>
                        </a:rPr>
                        <a:t> </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kern="0">
                          <a:effectLst/>
                        </a:rPr>
                        <a:t>40</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850228390"/>
                  </a:ext>
                </a:extLst>
              </a:tr>
              <a:tr h="717771">
                <a:tc>
                  <a:txBody>
                    <a:bodyPr/>
                    <a:lstStyle/>
                    <a:p>
                      <a:pPr marL="0" marR="0" algn="ctr">
                        <a:spcBef>
                          <a:spcPts val="0"/>
                        </a:spcBef>
                        <a:spcAft>
                          <a:spcPts val="0"/>
                        </a:spcAft>
                      </a:pPr>
                      <a:r>
                        <a:rPr lang="en-US" sz="1050" kern="0">
                          <a:effectLst/>
                        </a:rPr>
                        <a:t>4R Nutrient Management Specialist    (4R NMS)</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b="1" kern="0" dirty="0">
                          <a:effectLst/>
                        </a:rPr>
                        <a:t>7.5</a:t>
                      </a:r>
                      <a:endParaRPr lang="en-US" sz="20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b="1" kern="0" dirty="0">
                          <a:effectLst/>
                        </a:rPr>
                        <a:t>7.5</a:t>
                      </a:r>
                      <a:endParaRPr lang="en-US" sz="20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kern="0" dirty="0">
                          <a:effectLst/>
                        </a:rPr>
                        <a:t>5</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kern="0" dirty="0">
                          <a:effectLst/>
                        </a:rPr>
                        <a:t>5</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kern="0">
                          <a:effectLst/>
                        </a:rPr>
                        <a:t> 15</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endParaRPr lang="en-US" sz="2000" kern="100">
                        <a:effectLst/>
                        <a:latin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kern="0">
                          <a:effectLst/>
                        </a:rPr>
                        <a:t> </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kern="0">
                          <a:effectLst/>
                        </a:rPr>
                        <a:t> </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kern="0">
                          <a:effectLst/>
                        </a:rPr>
                        <a:t>40</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277113381"/>
                  </a:ext>
                </a:extLst>
              </a:tr>
              <a:tr h="672245">
                <a:tc>
                  <a:txBody>
                    <a:bodyPr/>
                    <a:lstStyle/>
                    <a:p>
                      <a:pPr marL="0" marR="0" algn="ctr">
                        <a:spcBef>
                          <a:spcPts val="0"/>
                        </a:spcBef>
                        <a:spcAft>
                          <a:spcPts val="0"/>
                        </a:spcAft>
                      </a:pPr>
                      <a:r>
                        <a:rPr lang="en-US" sz="1050" kern="0">
                          <a:effectLst/>
                        </a:rPr>
                        <a:t>Precision Agriculture Specialist (PASp)</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kern="0">
                          <a:effectLst/>
                        </a:rPr>
                        <a:t>5</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kern="0">
                          <a:effectLst/>
                        </a:rPr>
                        <a:t>5</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kern="0">
                          <a:effectLst/>
                        </a:rPr>
                        <a:t>5</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kern="0" dirty="0">
                          <a:effectLst/>
                        </a:rPr>
                        <a:t>5</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kern="0" dirty="0">
                          <a:effectLst/>
                        </a:rPr>
                        <a:t>15</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b="1" kern="0" dirty="0">
                          <a:effectLst/>
                        </a:rPr>
                        <a:t>5</a:t>
                      </a:r>
                      <a:endParaRPr lang="en-US" sz="20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kern="0">
                          <a:effectLst/>
                        </a:rPr>
                        <a:t> </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kern="0">
                          <a:effectLst/>
                        </a:rPr>
                        <a:t> </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kern="0">
                          <a:effectLst/>
                        </a:rPr>
                        <a:t>40</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075251127"/>
                  </a:ext>
                </a:extLst>
              </a:tr>
              <a:tr h="672245">
                <a:tc>
                  <a:txBody>
                    <a:bodyPr/>
                    <a:lstStyle/>
                    <a:p>
                      <a:pPr marL="0" marR="0" algn="ctr">
                        <a:spcBef>
                          <a:spcPts val="0"/>
                        </a:spcBef>
                        <a:spcAft>
                          <a:spcPts val="0"/>
                        </a:spcAft>
                      </a:pPr>
                      <a:r>
                        <a:rPr lang="en-US" sz="1050" kern="0">
                          <a:effectLst/>
                        </a:rPr>
                        <a:t>Resistance Management Specialist (RMS)</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kern="0">
                          <a:effectLst/>
                        </a:rPr>
                        <a:t>5</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kern="0">
                          <a:effectLst/>
                        </a:rPr>
                        <a:t>5</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kern="0">
                          <a:effectLst/>
                        </a:rPr>
                        <a:t>5</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b="1" kern="0" dirty="0">
                          <a:effectLst/>
                        </a:rPr>
                        <a:t>10</a:t>
                      </a:r>
                      <a:endParaRPr lang="en-US" sz="20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kern="0" dirty="0">
                          <a:effectLst/>
                        </a:rPr>
                        <a:t> 15</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endParaRPr lang="en-US" sz="2000" kern="100">
                        <a:effectLst/>
                        <a:latin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kern="0">
                          <a:effectLst/>
                        </a:rPr>
                        <a:t> </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kern="0">
                          <a:effectLst/>
                        </a:rPr>
                        <a:t> </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kern="0">
                          <a:effectLst/>
                        </a:rPr>
                        <a:t>40</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761818980"/>
                  </a:ext>
                </a:extLst>
              </a:tr>
              <a:tr h="550085">
                <a:tc>
                  <a:txBody>
                    <a:bodyPr/>
                    <a:lstStyle/>
                    <a:p>
                      <a:pPr marL="0" marR="0" algn="ctr">
                        <a:spcBef>
                          <a:spcPts val="0"/>
                        </a:spcBef>
                        <a:spcAft>
                          <a:spcPts val="0"/>
                        </a:spcAft>
                      </a:pPr>
                      <a:r>
                        <a:rPr lang="en-US" sz="1050" kern="0">
                          <a:effectLst/>
                        </a:rPr>
                        <a:t>Sustainability Specialist (SSp)</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kern="0">
                          <a:effectLst/>
                        </a:rPr>
                        <a:t>5</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kern="0">
                          <a:effectLst/>
                        </a:rPr>
                        <a:t>5</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kern="0">
                          <a:effectLst/>
                        </a:rPr>
                        <a:t>5</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kern="0">
                          <a:effectLst/>
                        </a:rPr>
                        <a:t>5</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kern="0">
                          <a:effectLst/>
                        </a:rPr>
                        <a:t> 15</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endParaRPr lang="en-US" sz="2000" kern="100" dirty="0">
                        <a:effectLst/>
                        <a:latin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b="1" kern="0" dirty="0">
                          <a:effectLst/>
                        </a:rPr>
                        <a:t>5</a:t>
                      </a:r>
                      <a:endParaRPr lang="en-US" sz="20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kern="0">
                          <a:effectLst/>
                        </a:rPr>
                        <a:t> </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kern="0">
                          <a:effectLst/>
                        </a:rPr>
                        <a:t>40</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504051219"/>
                  </a:ext>
                </a:extLst>
              </a:tr>
              <a:tr h="672245">
                <a:tc>
                  <a:txBody>
                    <a:bodyPr/>
                    <a:lstStyle/>
                    <a:p>
                      <a:pPr marL="0" marR="0" algn="ctr">
                        <a:spcBef>
                          <a:spcPts val="0"/>
                        </a:spcBef>
                        <a:spcAft>
                          <a:spcPts val="0"/>
                        </a:spcAft>
                      </a:pPr>
                      <a:r>
                        <a:rPr lang="en-US" sz="1050" kern="0">
                          <a:effectLst/>
                        </a:rPr>
                        <a:t>CA Nitrogen Management Specialty (CA-NSp)</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b="1" kern="0">
                          <a:effectLst/>
                        </a:rPr>
                        <a:t>8</a:t>
                      </a:r>
                      <a:endParaRPr lang="en-US" sz="2000" b="1"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b="1" kern="0" dirty="0">
                          <a:effectLst/>
                        </a:rPr>
                        <a:t>7</a:t>
                      </a:r>
                      <a:endParaRPr lang="en-US" sz="20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kern="0">
                          <a:effectLst/>
                        </a:rPr>
                        <a:t>5</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kern="0">
                          <a:effectLst/>
                        </a:rPr>
                        <a:t>5</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kern="0">
                          <a:effectLst/>
                        </a:rPr>
                        <a:t> 15</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endParaRPr lang="en-US" sz="2000" kern="100">
                        <a:effectLst/>
                        <a:latin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kern="0" dirty="0">
                          <a:effectLst/>
                        </a:rPr>
                        <a:t> </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kern="0">
                          <a:effectLst/>
                        </a:rPr>
                        <a:t> </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kern="0">
                          <a:effectLst/>
                        </a:rPr>
                        <a:t>40</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205278466"/>
                  </a:ext>
                </a:extLst>
              </a:tr>
              <a:tr h="672245">
                <a:tc>
                  <a:txBody>
                    <a:bodyPr/>
                    <a:lstStyle/>
                    <a:p>
                      <a:pPr marL="0" marR="0" algn="ctr">
                        <a:spcBef>
                          <a:spcPts val="0"/>
                        </a:spcBef>
                        <a:spcAft>
                          <a:spcPts val="0"/>
                        </a:spcAft>
                      </a:pPr>
                      <a:r>
                        <a:rPr lang="en-US" sz="1050" kern="0">
                          <a:effectLst/>
                        </a:rPr>
                        <a:t>Certified Professional Agronomist (CPAg)</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kern="0">
                          <a:effectLst/>
                        </a:rPr>
                        <a:t>5</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kern="0">
                          <a:effectLst/>
                        </a:rPr>
                        <a:t>5</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kern="0">
                          <a:effectLst/>
                        </a:rPr>
                        <a:t>5</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kern="0">
                          <a:effectLst/>
                        </a:rPr>
                        <a:t>5</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kern="0">
                          <a:effectLst/>
                        </a:rPr>
                        <a:t> 20</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endParaRPr lang="en-US" sz="2000" kern="100">
                        <a:effectLst/>
                        <a:latin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kern="0" dirty="0">
                          <a:effectLst/>
                        </a:rPr>
                        <a:t> </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b="1" kern="0" dirty="0">
                          <a:effectLst/>
                        </a:rPr>
                        <a:t>5</a:t>
                      </a:r>
                      <a:endParaRPr lang="en-US" sz="20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100" kern="0" dirty="0">
                          <a:effectLst/>
                        </a:rPr>
                        <a:t>45</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109930275"/>
                  </a:ext>
                </a:extLst>
              </a:tr>
            </a:tbl>
          </a:graphicData>
        </a:graphic>
      </p:graphicFrame>
    </p:spTree>
    <p:extLst>
      <p:ext uri="{BB962C8B-B14F-4D97-AF65-F5344CB8AC3E}">
        <p14:creationId xmlns:p14="http://schemas.microsoft.com/office/powerpoint/2010/main" val="11864691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34F197-F2FB-34C0-BEA4-40091FEBDE1B}"/>
              </a:ext>
            </a:extLst>
          </p:cNvPr>
          <p:cNvSpPr>
            <a:spLocks noGrp="1"/>
          </p:cNvSpPr>
          <p:nvPr>
            <p:ph type="title"/>
          </p:nvPr>
        </p:nvSpPr>
        <p:spPr>
          <a:xfrm>
            <a:off x="381000" y="286152"/>
            <a:ext cx="11068050" cy="1238250"/>
          </a:xfrm>
        </p:spPr>
        <p:txBody>
          <a:bodyPr>
            <a:normAutofit/>
          </a:bodyPr>
          <a:lstStyle/>
          <a:p>
            <a:pPr algn="ctr"/>
            <a:r>
              <a:rPr lang="en-US" sz="3600" b="1" dirty="0"/>
              <a:t>Proposed CEU Requirement by Certification</a:t>
            </a:r>
            <a:endParaRPr lang="en-US" sz="3600" dirty="0"/>
          </a:p>
        </p:txBody>
      </p:sp>
      <p:pic>
        <p:nvPicPr>
          <p:cNvPr id="4" name="Content Placeholder 3">
            <a:extLst>
              <a:ext uri="{FF2B5EF4-FFF2-40B4-BE49-F238E27FC236}">
                <a16:creationId xmlns:a16="http://schemas.microsoft.com/office/drawing/2014/main" id="{4E29C2E7-8A5E-F3B4-F342-992E1C652890}"/>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0845165" y="4982604"/>
            <a:ext cx="1207770" cy="1707280"/>
          </a:xfrm>
          <a:prstGeom prst="rect">
            <a:avLst/>
          </a:prstGeom>
          <a:effectLst/>
        </p:spPr>
      </p:pic>
      <p:graphicFrame>
        <p:nvGraphicFramePr>
          <p:cNvPr id="5" name="Table 4">
            <a:extLst>
              <a:ext uri="{FF2B5EF4-FFF2-40B4-BE49-F238E27FC236}">
                <a16:creationId xmlns:a16="http://schemas.microsoft.com/office/drawing/2014/main" id="{3052C66F-A581-0CB9-B1C3-E1403416DDBD}"/>
              </a:ext>
            </a:extLst>
          </p:cNvPr>
          <p:cNvGraphicFramePr>
            <a:graphicFrameLocks noGrp="1"/>
          </p:cNvGraphicFramePr>
          <p:nvPr>
            <p:extLst>
              <p:ext uri="{D42A27DB-BD31-4B8C-83A1-F6EECF244321}">
                <p14:modId xmlns:p14="http://schemas.microsoft.com/office/powerpoint/2010/main" val="3383863901"/>
              </p:ext>
            </p:extLst>
          </p:nvPr>
        </p:nvGraphicFramePr>
        <p:xfrm>
          <a:off x="742950" y="1194816"/>
          <a:ext cx="10010394" cy="5495068"/>
        </p:xfrm>
        <a:graphic>
          <a:graphicData uri="http://schemas.openxmlformats.org/drawingml/2006/table">
            <a:tbl>
              <a:tblPr firstRow="1" firstCol="1" bandRow="1">
                <a:tableStyleId>{5C22544A-7EE6-4342-B048-85BDC9FD1C3A}</a:tableStyleId>
              </a:tblPr>
              <a:tblGrid>
                <a:gridCol w="1012154">
                  <a:extLst>
                    <a:ext uri="{9D8B030D-6E8A-4147-A177-3AD203B41FA5}">
                      <a16:colId xmlns:a16="http://schemas.microsoft.com/office/drawing/2014/main" val="847971576"/>
                    </a:ext>
                  </a:extLst>
                </a:gridCol>
                <a:gridCol w="1005743">
                  <a:extLst>
                    <a:ext uri="{9D8B030D-6E8A-4147-A177-3AD203B41FA5}">
                      <a16:colId xmlns:a16="http://schemas.microsoft.com/office/drawing/2014/main" val="310623883"/>
                    </a:ext>
                  </a:extLst>
                </a:gridCol>
                <a:gridCol w="1049563">
                  <a:extLst>
                    <a:ext uri="{9D8B030D-6E8A-4147-A177-3AD203B41FA5}">
                      <a16:colId xmlns:a16="http://schemas.microsoft.com/office/drawing/2014/main" val="1432083041"/>
                    </a:ext>
                  </a:extLst>
                </a:gridCol>
                <a:gridCol w="1058114">
                  <a:extLst>
                    <a:ext uri="{9D8B030D-6E8A-4147-A177-3AD203B41FA5}">
                      <a16:colId xmlns:a16="http://schemas.microsoft.com/office/drawing/2014/main" val="3088922624"/>
                    </a:ext>
                  </a:extLst>
                </a:gridCol>
                <a:gridCol w="1058114">
                  <a:extLst>
                    <a:ext uri="{9D8B030D-6E8A-4147-A177-3AD203B41FA5}">
                      <a16:colId xmlns:a16="http://schemas.microsoft.com/office/drawing/2014/main" val="2976696089"/>
                    </a:ext>
                  </a:extLst>
                </a:gridCol>
                <a:gridCol w="874279">
                  <a:extLst>
                    <a:ext uri="{9D8B030D-6E8A-4147-A177-3AD203B41FA5}">
                      <a16:colId xmlns:a16="http://schemas.microsoft.com/office/drawing/2014/main" val="671029725"/>
                    </a:ext>
                  </a:extLst>
                </a:gridCol>
                <a:gridCol w="874279">
                  <a:extLst>
                    <a:ext uri="{9D8B030D-6E8A-4147-A177-3AD203B41FA5}">
                      <a16:colId xmlns:a16="http://schemas.microsoft.com/office/drawing/2014/main" val="680836088"/>
                    </a:ext>
                  </a:extLst>
                </a:gridCol>
                <a:gridCol w="1058114">
                  <a:extLst>
                    <a:ext uri="{9D8B030D-6E8A-4147-A177-3AD203B41FA5}">
                      <a16:colId xmlns:a16="http://schemas.microsoft.com/office/drawing/2014/main" val="3155000180"/>
                    </a:ext>
                  </a:extLst>
                </a:gridCol>
                <a:gridCol w="1058114">
                  <a:extLst>
                    <a:ext uri="{9D8B030D-6E8A-4147-A177-3AD203B41FA5}">
                      <a16:colId xmlns:a16="http://schemas.microsoft.com/office/drawing/2014/main" val="4238205608"/>
                    </a:ext>
                  </a:extLst>
                </a:gridCol>
                <a:gridCol w="961920">
                  <a:extLst>
                    <a:ext uri="{9D8B030D-6E8A-4147-A177-3AD203B41FA5}">
                      <a16:colId xmlns:a16="http://schemas.microsoft.com/office/drawing/2014/main" val="3635237428"/>
                    </a:ext>
                  </a:extLst>
                </a:gridCol>
              </a:tblGrid>
              <a:tr h="932339">
                <a:tc>
                  <a:txBody>
                    <a:bodyPr/>
                    <a:lstStyle/>
                    <a:p>
                      <a:pPr marL="0" marR="0" algn="ctr">
                        <a:spcBef>
                          <a:spcPts val="0"/>
                        </a:spcBef>
                        <a:spcAft>
                          <a:spcPts val="0"/>
                        </a:spcAft>
                      </a:pPr>
                      <a:r>
                        <a:rPr lang="en-US" sz="1050" kern="0" dirty="0">
                          <a:effectLst/>
                        </a:rPr>
                        <a:t>Certification</a:t>
                      </a:r>
                      <a:endParaRPr lang="en-US" sz="105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kern="0">
                          <a:effectLst/>
                        </a:rPr>
                        <a:t>Nutrient Management</a:t>
                      </a:r>
                      <a:endParaRPr lang="en-US" sz="105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kern="0" dirty="0">
                          <a:effectLst/>
                        </a:rPr>
                        <a:t>Soil and Water Management</a:t>
                      </a:r>
                      <a:endParaRPr lang="en-US" sz="105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kern="0" dirty="0">
                          <a:effectLst/>
                        </a:rPr>
                        <a:t>Crop Management</a:t>
                      </a:r>
                      <a:endParaRPr lang="en-US" sz="105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kern="0">
                          <a:effectLst/>
                        </a:rPr>
                        <a:t>Integrated Pest Management</a:t>
                      </a:r>
                      <a:endParaRPr lang="en-US" sz="105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kern="0">
                          <a:effectLst/>
                        </a:rPr>
                        <a:t>Various</a:t>
                      </a:r>
                      <a:endParaRPr lang="en-US" sz="105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kern="0">
                          <a:effectLst/>
                        </a:rPr>
                        <a:t>Precision Agriculture</a:t>
                      </a:r>
                      <a:endParaRPr lang="en-US" sz="105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kern="0">
                          <a:effectLst/>
                        </a:rPr>
                        <a:t>Sustainability</a:t>
                      </a:r>
                      <a:endParaRPr lang="en-US" sz="105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kern="0">
                          <a:effectLst/>
                        </a:rPr>
                        <a:t>Professional Development</a:t>
                      </a:r>
                      <a:endParaRPr lang="en-US" sz="105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kern="0">
                          <a:effectLst/>
                        </a:rPr>
                        <a:t>Total Required</a:t>
                      </a:r>
                      <a:endParaRPr lang="en-US" sz="105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740465072"/>
                  </a:ext>
                </a:extLst>
              </a:tr>
              <a:tr h="609606">
                <a:tc>
                  <a:txBody>
                    <a:bodyPr/>
                    <a:lstStyle/>
                    <a:p>
                      <a:pPr marL="0" marR="0" algn="ctr">
                        <a:spcBef>
                          <a:spcPts val="0"/>
                        </a:spcBef>
                        <a:spcAft>
                          <a:spcPts val="0"/>
                        </a:spcAft>
                      </a:pPr>
                      <a:r>
                        <a:rPr lang="en-US" sz="1050" kern="0">
                          <a:effectLst/>
                        </a:rPr>
                        <a:t>Certified Crop Advisor</a:t>
                      </a:r>
                      <a:endParaRPr lang="en-US" sz="105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kern="0" dirty="0">
                          <a:effectLst/>
                          <a:latin typeface="Calibri" panose="020F0502020204030204" pitchFamily="34" charset="0"/>
                          <a:ea typeface="Calibri" panose="020F0502020204030204" pitchFamily="34" charset="0"/>
                          <a:cs typeface="Times New Roman" panose="02020603050405020304" pitchFamily="18" charset="0"/>
                        </a:rPr>
                        <a:t>5</a:t>
                      </a:r>
                      <a:endParaRPr lang="en-US" sz="105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kern="0" dirty="0">
                          <a:effectLst/>
                          <a:latin typeface="Calibri" panose="020F0502020204030204" pitchFamily="34" charset="0"/>
                          <a:ea typeface="Calibri" panose="020F0502020204030204" pitchFamily="34" charset="0"/>
                          <a:cs typeface="Times New Roman" panose="02020603050405020304" pitchFamily="18" charset="0"/>
                        </a:rPr>
                        <a:t>5</a:t>
                      </a:r>
                      <a:endParaRPr lang="en-US" sz="105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kern="0" dirty="0">
                          <a:effectLst/>
                          <a:latin typeface="Calibri" panose="020F0502020204030204" pitchFamily="34" charset="0"/>
                          <a:ea typeface="Calibri" panose="020F0502020204030204" pitchFamily="34" charset="0"/>
                          <a:cs typeface="Times New Roman" panose="02020603050405020304" pitchFamily="18" charset="0"/>
                        </a:rPr>
                        <a:t>5</a:t>
                      </a:r>
                      <a:endParaRPr lang="en-US" sz="105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kern="0" dirty="0">
                          <a:effectLst/>
                          <a:latin typeface="Calibri" panose="020F0502020204030204" pitchFamily="34" charset="0"/>
                          <a:ea typeface="Calibri" panose="020F0502020204030204" pitchFamily="34" charset="0"/>
                          <a:cs typeface="Times New Roman" panose="02020603050405020304" pitchFamily="18" charset="0"/>
                        </a:rPr>
                        <a:t>5</a:t>
                      </a:r>
                      <a:endParaRPr lang="en-US" sz="105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kern="0" dirty="0">
                          <a:effectLst/>
                        </a:rPr>
                        <a:t> 15</a:t>
                      </a:r>
                      <a:endParaRPr lang="en-US" sz="105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endParaRPr lang="en-US" sz="1050" kern="100">
                        <a:effectLst/>
                        <a:latin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kern="0" dirty="0">
                          <a:effectLst/>
                        </a:rPr>
                        <a:t> </a:t>
                      </a:r>
                      <a:endParaRPr lang="en-US" sz="105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kern="0">
                          <a:effectLst/>
                        </a:rPr>
                        <a:t> </a:t>
                      </a:r>
                      <a:endParaRPr lang="en-US" sz="105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kern="0" dirty="0">
                          <a:effectLst/>
                        </a:rPr>
                        <a:t>35</a:t>
                      </a:r>
                    </a:p>
                  </a:txBody>
                  <a:tcPr marL="68580" marR="68580" marT="0" marB="0" anchor="ctr"/>
                </a:tc>
                <a:extLst>
                  <a:ext uri="{0D108BD9-81ED-4DB2-BD59-A6C34878D82A}">
                    <a16:rowId xmlns:a16="http://schemas.microsoft.com/office/drawing/2014/main" val="337708327"/>
                  </a:ext>
                </a:extLst>
              </a:tr>
              <a:tr h="725253">
                <a:tc>
                  <a:txBody>
                    <a:bodyPr/>
                    <a:lstStyle/>
                    <a:p>
                      <a:pPr marL="0" marR="0" algn="ctr">
                        <a:spcBef>
                          <a:spcPts val="0"/>
                        </a:spcBef>
                        <a:spcAft>
                          <a:spcPts val="0"/>
                        </a:spcAft>
                      </a:pPr>
                      <a:r>
                        <a:rPr lang="en-US" sz="1050" kern="0" dirty="0">
                          <a:effectLst/>
                        </a:rPr>
                        <a:t>4R Nutrient Management Specialist    (4R NMS)</a:t>
                      </a:r>
                      <a:endParaRPr lang="en-US" sz="105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b="1" kern="0" dirty="0">
                          <a:effectLst/>
                        </a:rPr>
                        <a:t>7.5</a:t>
                      </a:r>
                      <a:endParaRPr lang="en-US" sz="105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b="1" kern="0" dirty="0">
                          <a:effectLst/>
                        </a:rPr>
                        <a:t>7.5</a:t>
                      </a:r>
                      <a:endParaRPr lang="en-US" sz="105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kern="0" dirty="0">
                          <a:effectLst/>
                          <a:latin typeface="Calibri" panose="020F0502020204030204" pitchFamily="34" charset="0"/>
                          <a:ea typeface="Calibri" panose="020F0502020204030204" pitchFamily="34" charset="0"/>
                          <a:cs typeface="Times New Roman" panose="02020603050405020304" pitchFamily="18" charset="0"/>
                        </a:rPr>
                        <a:t>5</a:t>
                      </a:r>
                      <a:endParaRPr lang="en-US" sz="105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kern="0" dirty="0">
                          <a:effectLst/>
                          <a:latin typeface="Calibri" panose="020F0502020204030204" pitchFamily="34" charset="0"/>
                          <a:ea typeface="Calibri" panose="020F0502020204030204" pitchFamily="34" charset="0"/>
                          <a:cs typeface="Times New Roman" panose="02020603050405020304" pitchFamily="18" charset="0"/>
                        </a:rPr>
                        <a:t>5</a:t>
                      </a:r>
                      <a:endParaRPr lang="en-US" sz="105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kern="0" dirty="0">
                          <a:effectLst/>
                        </a:rPr>
                        <a:t> 10</a:t>
                      </a:r>
                    </a:p>
                  </a:txBody>
                  <a:tcPr marL="68580" marR="68580" marT="0" marB="0" anchor="ctr"/>
                </a:tc>
                <a:tc>
                  <a:txBody>
                    <a:bodyPr/>
                    <a:lstStyle/>
                    <a:p>
                      <a:endParaRPr lang="en-US" sz="1050" kern="100">
                        <a:effectLst/>
                        <a:latin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kern="0">
                          <a:effectLst/>
                        </a:rPr>
                        <a:t> </a:t>
                      </a:r>
                      <a:endParaRPr lang="en-US" sz="105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kern="0">
                          <a:effectLst/>
                        </a:rPr>
                        <a:t> </a:t>
                      </a:r>
                      <a:endParaRPr lang="en-US" sz="105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kern="0" dirty="0">
                          <a:effectLst/>
                        </a:rPr>
                        <a:t>35</a:t>
                      </a:r>
                      <a:endParaRPr lang="en-US" sz="105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219284063"/>
                  </a:ext>
                </a:extLst>
              </a:tr>
              <a:tr h="668013">
                <a:tc>
                  <a:txBody>
                    <a:bodyPr/>
                    <a:lstStyle/>
                    <a:p>
                      <a:pPr marL="0" marR="0" algn="ctr">
                        <a:spcBef>
                          <a:spcPts val="0"/>
                        </a:spcBef>
                        <a:spcAft>
                          <a:spcPts val="0"/>
                        </a:spcAft>
                      </a:pPr>
                      <a:r>
                        <a:rPr lang="en-US" sz="1050" kern="0">
                          <a:effectLst/>
                        </a:rPr>
                        <a:t>Precision Agriculture Specialist (PASp)</a:t>
                      </a:r>
                      <a:endParaRPr lang="en-US" sz="105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kern="100" dirty="0">
                          <a:effectLst/>
                          <a:latin typeface="Calibri" panose="020F0502020204030204" pitchFamily="34" charset="0"/>
                          <a:ea typeface="Calibri" panose="020F0502020204030204" pitchFamily="34" charset="0"/>
                          <a:cs typeface="Times New Roman" panose="02020603050405020304" pitchFamily="18" charset="0"/>
                        </a:rPr>
                        <a:t>5</a:t>
                      </a:r>
                    </a:p>
                  </a:txBody>
                  <a:tcPr marL="68580" marR="68580" marT="0" marB="0" anchor="ctr"/>
                </a:tc>
                <a:tc>
                  <a:txBody>
                    <a:bodyPr/>
                    <a:lstStyle/>
                    <a:p>
                      <a:pPr marL="0" marR="0" algn="ctr">
                        <a:spcBef>
                          <a:spcPts val="0"/>
                        </a:spcBef>
                        <a:spcAft>
                          <a:spcPts val="0"/>
                        </a:spcAft>
                      </a:pPr>
                      <a:r>
                        <a:rPr lang="en-US" sz="1050" kern="0" dirty="0">
                          <a:effectLst/>
                          <a:latin typeface="Calibri" panose="020F0502020204030204" pitchFamily="34" charset="0"/>
                          <a:ea typeface="Calibri" panose="020F0502020204030204" pitchFamily="34" charset="0"/>
                          <a:cs typeface="Times New Roman" panose="02020603050405020304" pitchFamily="18" charset="0"/>
                        </a:rPr>
                        <a:t>5</a:t>
                      </a:r>
                      <a:endParaRPr lang="en-US" sz="105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kern="0" dirty="0">
                          <a:effectLst/>
                          <a:latin typeface="Calibri" panose="020F0502020204030204" pitchFamily="34" charset="0"/>
                          <a:ea typeface="Calibri" panose="020F0502020204030204" pitchFamily="34" charset="0"/>
                          <a:cs typeface="Times New Roman" panose="02020603050405020304" pitchFamily="18" charset="0"/>
                        </a:rPr>
                        <a:t>5</a:t>
                      </a:r>
                      <a:endParaRPr lang="en-US" sz="105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kern="0" dirty="0">
                          <a:effectLst/>
                          <a:latin typeface="Calibri" panose="020F0502020204030204" pitchFamily="34" charset="0"/>
                          <a:ea typeface="Calibri" panose="020F0502020204030204" pitchFamily="34" charset="0"/>
                          <a:cs typeface="Times New Roman" panose="02020603050405020304" pitchFamily="18" charset="0"/>
                        </a:rPr>
                        <a:t>5</a:t>
                      </a:r>
                      <a:endParaRPr lang="en-US" sz="105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kern="0" dirty="0">
                          <a:effectLst/>
                        </a:rPr>
                        <a:t>10</a:t>
                      </a:r>
                    </a:p>
                  </a:txBody>
                  <a:tcPr marL="68580" marR="68580" marT="0" marB="0" anchor="ctr"/>
                </a:tc>
                <a:tc>
                  <a:txBody>
                    <a:bodyPr/>
                    <a:lstStyle/>
                    <a:p>
                      <a:pPr marL="0" marR="0" algn="ctr">
                        <a:spcBef>
                          <a:spcPts val="0"/>
                        </a:spcBef>
                        <a:spcAft>
                          <a:spcPts val="0"/>
                        </a:spcAft>
                      </a:pPr>
                      <a:r>
                        <a:rPr lang="en-US" sz="1050" b="1" kern="0" dirty="0">
                          <a:effectLst/>
                        </a:rPr>
                        <a:t>5</a:t>
                      </a:r>
                      <a:endParaRPr lang="en-US" sz="105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kern="0">
                          <a:effectLst/>
                        </a:rPr>
                        <a:t> </a:t>
                      </a:r>
                      <a:endParaRPr lang="en-US" sz="105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kern="0">
                          <a:effectLst/>
                        </a:rPr>
                        <a:t> </a:t>
                      </a:r>
                      <a:endParaRPr lang="en-US" sz="105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kern="0" dirty="0">
                          <a:effectLst/>
                        </a:rPr>
                        <a:t>35</a:t>
                      </a:r>
                      <a:endParaRPr lang="en-US" sz="105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812079781"/>
                  </a:ext>
                </a:extLst>
              </a:tr>
              <a:tr h="668013">
                <a:tc>
                  <a:txBody>
                    <a:bodyPr/>
                    <a:lstStyle/>
                    <a:p>
                      <a:pPr marL="0" marR="0" algn="ctr">
                        <a:spcBef>
                          <a:spcPts val="0"/>
                        </a:spcBef>
                        <a:spcAft>
                          <a:spcPts val="0"/>
                        </a:spcAft>
                      </a:pPr>
                      <a:r>
                        <a:rPr lang="en-US" sz="1050" kern="0">
                          <a:effectLst/>
                        </a:rPr>
                        <a:t>Resistance Management Specialist (RMS)</a:t>
                      </a:r>
                      <a:endParaRPr lang="en-US" sz="105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kern="0" dirty="0">
                          <a:effectLst/>
                        </a:rPr>
                        <a:t>5</a:t>
                      </a:r>
                      <a:endParaRPr lang="en-US" sz="105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kern="0" dirty="0">
                          <a:effectLst/>
                        </a:rPr>
                        <a:t>5</a:t>
                      </a:r>
                      <a:endParaRPr lang="en-US" sz="105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kern="0" dirty="0">
                          <a:effectLst/>
                        </a:rPr>
                        <a:t>5</a:t>
                      </a:r>
                      <a:endParaRPr lang="en-US" sz="105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b="1" kern="0" dirty="0">
                          <a:effectLst/>
                        </a:rPr>
                        <a:t>10</a:t>
                      </a:r>
                      <a:endParaRPr lang="en-US" sz="105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kern="0" dirty="0">
                          <a:effectLst/>
                        </a:rPr>
                        <a:t>10</a:t>
                      </a:r>
                      <a:endParaRPr lang="en-US" sz="105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endParaRPr lang="en-US" sz="1050" kern="100" dirty="0">
                        <a:effectLst/>
                        <a:latin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kern="0">
                          <a:effectLst/>
                        </a:rPr>
                        <a:t> </a:t>
                      </a:r>
                      <a:endParaRPr lang="en-US" sz="105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kern="0">
                          <a:effectLst/>
                        </a:rPr>
                        <a:t> </a:t>
                      </a:r>
                      <a:endParaRPr lang="en-US" sz="105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kern="0" dirty="0">
                          <a:effectLst/>
                        </a:rPr>
                        <a:t>35</a:t>
                      </a:r>
                      <a:endParaRPr lang="en-US" sz="105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127992921"/>
                  </a:ext>
                </a:extLst>
              </a:tr>
              <a:tr h="555818">
                <a:tc>
                  <a:txBody>
                    <a:bodyPr/>
                    <a:lstStyle/>
                    <a:p>
                      <a:pPr marL="0" marR="0" algn="ctr">
                        <a:spcBef>
                          <a:spcPts val="0"/>
                        </a:spcBef>
                        <a:spcAft>
                          <a:spcPts val="0"/>
                        </a:spcAft>
                      </a:pPr>
                      <a:r>
                        <a:rPr lang="en-US" sz="1050" kern="0">
                          <a:effectLst/>
                        </a:rPr>
                        <a:t>Sustainability Specialist (SSp)</a:t>
                      </a:r>
                      <a:endParaRPr lang="en-US" sz="105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kern="0" dirty="0">
                          <a:effectLst/>
                        </a:rPr>
                        <a:t>5</a:t>
                      </a:r>
                      <a:endParaRPr lang="en-US" sz="105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kern="0" dirty="0">
                          <a:effectLst/>
                        </a:rPr>
                        <a:t>5</a:t>
                      </a:r>
                      <a:endParaRPr lang="en-US" sz="105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kern="0" dirty="0">
                          <a:effectLst/>
                        </a:rPr>
                        <a:t>5</a:t>
                      </a:r>
                      <a:endParaRPr lang="en-US" sz="105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kern="0" dirty="0">
                          <a:effectLst/>
                        </a:rPr>
                        <a:t>5</a:t>
                      </a:r>
                      <a:endParaRPr lang="en-US" sz="105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kern="0" dirty="0">
                          <a:effectLst/>
                        </a:rPr>
                        <a:t>10</a:t>
                      </a:r>
                      <a:endParaRPr lang="en-US" sz="105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endParaRPr lang="en-US" sz="1050" kern="100" dirty="0">
                        <a:effectLst/>
                        <a:latin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b="1" kern="0" dirty="0">
                          <a:effectLst/>
                        </a:rPr>
                        <a:t>5</a:t>
                      </a:r>
                      <a:endParaRPr lang="en-US" sz="105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kern="0">
                          <a:effectLst/>
                        </a:rPr>
                        <a:t> </a:t>
                      </a:r>
                      <a:endParaRPr lang="en-US" sz="105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kern="0" dirty="0">
                          <a:effectLst/>
                        </a:rPr>
                        <a:t>35</a:t>
                      </a:r>
                      <a:endParaRPr lang="en-US" sz="105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53728326"/>
                  </a:ext>
                </a:extLst>
              </a:tr>
              <a:tr h="668013">
                <a:tc>
                  <a:txBody>
                    <a:bodyPr/>
                    <a:lstStyle/>
                    <a:p>
                      <a:pPr marL="0" marR="0" algn="ctr">
                        <a:spcBef>
                          <a:spcPts val="0"/>
                        </a:spcBef>
                        <a:spcAft>
                          <a:spcPts val="0"/>
                        </a:spcAft>
                      </a:pPr>
                      <a:r>
                        <a:rPr lang="en-US" sz="1050" kern="0">
                          <a:effectLst/>
                        </a:rPr>
                        <a:t>CA Nitrogen Management Specialty (CA-NSp)</a:t>
                      </a:r>
                      <a:endParaRPr lang="en-US" sz="105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b="1" kern="0">
                          <a:effectLst/>
                        </a:rPr>
                        <a:t>8</a:t>
                      </a:r>
                      <a:endParaRPr lang="en-US" sz="1050" b="1"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b="1" kern="0" dirty="0">
                          <a:effectLst/>
                        </a:rPr>
                        <a:t>7</a:t>
                      </a:r>
                      <a:endParaRPr lang="en-US" sz="105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kern="0" dirty="0">
                          <a:effectLst/>
                        </a:rPr>
                        <a:t>5</a:t>
                      </a:r>
                      <a:endParaRPr lang="en-US" sz="105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kern="0" dirty="0">
                          <a:effectLst/>
                        </a:rPr>
                        <a:t>5</a:t>
                      </a:r>
                      <a:endParaRPr lang="en-US" sz="105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kern="0" dirty="0">
                          <a:effectLst/>
                        </a:rPr>
                        <a:t> 10</a:t>
                      </a:r>
                      <a:endParaRPr lang="en-US" sz="105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endParaRPr lang="en-US" sz="1050" kern="100">
                        <a:effectLst/>
                        <a:latin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kern="0" dirty="0">
                          <a:effectLst/>
                        </a:rPr>
                        <a:t> </a:t>
                      </a:r>
                      <a:endParaRPr lang="en-US" sz="105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kern="0" dirty="0">
                          <a:effectLst/>
                        </a:rPr>
                        <a:t> </a:t>
                      </a:r>
                      <a:endParaRPr lang="en-US" sz="105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kern="0" dirty="0">
                          <a:effectLst/>
                        </a:rPr>
                        <a:t>35</a:t>
                      </a:r>
                      <a:endParaRPr lang="en-US" sz="105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954108882"/>
                  </a:ext>
                </a:extLst>
              </a:tr>
              <a:tr h="668013">
                <a:tc>
                  <a:txBody>
                    <a:bodyPr/>
                    <a:lstStyle/>
                    <a:p>
                      <a:pPr marL="0" marR="0" algn="ctr">
                        <a:spcBef>
                          <a:spcPts val="0"/>
                        </a:spcBef>
                        <a:spcAft>
                          <a:spcPts val="0"/>
                        </a:spcAft>
                      </a:pPr>
                      <a:r>
                        <a:rPr lang="en-US" sz="1050" kern="0">
                          <a:effectLst/>
                        </a:rPr>
                        <a:t>Certified Professional Agronomist (CPAg)</a:t>
                      </a:r>
                      <a:endParaRPr lang="en-US" sz="105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kern="0" dirty="0">
                          <a:effectLst/>
                        </a:rPr>
                        <a:t>5</a:t>
                      </a:r>
                      <a:endParaRPr lang="en-US" sz="105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kern="0" dirty="0">
                          <a:effectLst/>
                        </a:rPr>
                        <a:t>5</a:t>
                      </a:r>
                      <a:endParaRPr lang="en-US" sz="105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kern="0" dirty="0">
                          <a:effectLst/>
                        </a:rPr>
                        <a:t>5</a:t>
                      </a:r>
                      <a:endParaRPr lang="en-US" sz="105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kern="0" dirty="0">
                          <a:effectLst/>
                        </a:rPr>
                        <a:t>5</a:t>
                      </a:r>
                      <a:endParaRPr lang="en-US" sz="105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kern="0" dirty="0">
                          <a:effectLst/>
                        </a:rPr>
                        <a:t>15</a:t>
                      </a:r>
                      <a:endParaRPr lang="en-US" sz="105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endParaRPr lang="en-US" sz="1050" kern="100">
                        <a:effectLst/>
                        <a:latin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kern="0">
                          <a:effectLst/>
                        </a:rPr>
                        <a:t> </a:t>
                      </a:r>
                      <a:endParaRPr lang="en-US" sz="105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b="1" kern="0" dirty="0">
                          <a:effectLst/>
                        </a:rPr>
                        <a:t>5</a:t>
                      </a:r>
                      <a:endParaRPr lang="en-US" sz="105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050" kern="0" dirty="0">
                          <a:effectLst/>
                        </a:rPr>
                        <a:t>40</a:t>
                      </a:r>
                      <a:endParaRPr lang="en-US" sz="105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74023593"/>
                  </a:ext>
                </a:extLst>
              </a:tr>
            </a:tbl>
          </a:graphicData>
        </a:graphic>
      </p:graphicFrame>
    </p:spTree>
    <p:extLst>
      <p:ext uri="{BB962C8B-B14F-4D97-AF65-F5344CB8AC3E}">
        <p14:creationId xmlns:p14="http://schemas.microsoft.com/office/powerpoint/2010/main" val="2365325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34F197-F2FB-34C0-BEA4-40091FEBDE1B}"/>
              </a:ext>
            </a:extLst>
          </p:cNvPr>
          <p:cNvSpPr>
            <a:spLocks noGrp="1"/>
          </p:cNvSpPr>
          <p:nvPr>
            <p:ph type="title"/>
          </p:nvPr>
        </p:nvSpPr>
        <p:spPr>
          <a:xfrm>
            <a:off x="521970" y="885444"/>
            <a:ext cx="11148060" cy="5417820"/>
          </a:xfrm>
        </p:spPr>
        <p:txBody>
          <a:bodyPr>
            <a:normAutofit fontScale="90000"/>
          </a:bodyPr>
          <a:lstStyle/>
          <a:p>
            <a:r>
              <a:rPr lang="en-US" b="1" dirty="0"/>
              <a:t>Industry Comparisons:</a:t>
            </a:r>
            <a:br>
              <a:rPr lang="en-US" b="1" dirty="0"/>
            </a:br>
            <a:r>
              <a:rPr lang="en-US" sz="2400" b="1" dirty="0"/>
              <a:t>Oregon:  Environmental Health Specialist:                                      20 hours per 2 years</a:t>
            </a:r>
            <a:br>
              <a:rPr lang="en-US" sz="2400" b="1" dirty="0"/>
            </a:br>
            <a:r>
              <a:rPr lang="en-US" sz="2400" b="1" dirty="0"/>
              <a:t>Florida:  Certified Environmental Health Professional:                 24 hours per 2 years</a:t>
            </a:r>
            <a:br>
              <a:rPr lang="en-US" sz="2400" b="1" dirty="0"/>
            </a:br>
            <a:r>
              <a:rPr lang="en-US" sz="2400" b="1" dirty="0"/>
              <a:t>New Mexico:  St Board Professional Engineer and Surveyors:     30 hours per 2 years</a:t>
            </a:r>
            <a:br>
              <a:rPr lang="en-US" sz="2400" b="1" dirty="0"/>
            </a:br>
            <a:r>
              <a:rPr lang="en-US" sz="2400" b="1" dirty="0"/>
              <a:t>Texas:  Professional Geoscientists:				15 hours per 1 year</a:t>
            </a:r>
            <a:br>
              <a:rPr lang="en-US" sz="2400" b="1" dirty="0"/>
            </a:br>
            <a:r>
              <a:rPr lang="en-US" sz="2400" b="1" dirty="0"/>
              <a:t>Association of Professional Landscape Designers         		24 hours per 2 years</a:t>
            </a:r>
            <a:br>
              <a:rPr lang="en-US" sz="2400" b="1" dirty="0"/>
            </a:br>
            <a:r>
              <a:rPr lang="en-US" sz="2400" b="1" dirty="0"/>
              <a:t>California Private Applicator:					  8 hours per 2 years</a:t>
            </a:r>
            <a:br>
              <a:rPr lang="en-US" sz="2400" b="1" dirty="0"/>
            </a:br>
            <a:r>
              <a:rPr lang="en-US" sz="2400" b="1" dirty="0"/>
              <a:t>Ohio Private Applicator:					  5 hours per 3 years</a:t>
            </a:r>
            <a:br>
              <a:rPr lang="en-US" sz="2400" b="1" dirty="0"/>
            </a:br>
            <a:r>
              <a:rPr lang="en-US" sz="2400" b="1" dirty="0"/>
              <a:t>Ohio Fertilizer Applicator:					  5 hours per 3 years</a:t>
            </a:r>
            <a:br>
              <a:rPr lang="en-US" sz="2400" b="1" dirty="0"/>
            </a:br>
            <a:r>
              <a:rPr lang="en-US" sz="2400" b="1" dirty="0"/>
              <a:t>CPSS (include ethics component):				30 hours per 2 years</a:t>
            </a:r>
            <a:br>
              <a:rPr lang="en-US" sz="2400" b="1" dirty="0"/>
            </a:br>
            <a:br>
              <a:rPr lang="en-US" sz="2400" b="1" dirty="0"/>
            </a:br>
            <a:r>
              <a:rPr lang="en-US" b="1" dirty="0"/>
              <a:t>Other Notable Comparisons:</a:t>
            </a:r>
            <a:br>
              <a:rPr lang="en-US" b="1" dirty="0"/>
            </a:br>
            <a:r>
              <a:rPr lang="en-US" sz="2400" b="1" dirty="0"/>
              <a:t>Minnesota RN: 						              24 hours per 2 years</a:t>
            </a:r>
            <a:br>
              <a:rPr lang="en-US" sz="2400" b="1" dirty="0"/>
            </a:br>
            <a:r>
              <a:rPr lang="en-US" sz="2400" b="1" dirty="0"/>
              <a:t>Georgia RN: 							30 hours per 2 years</a:t>
            </a:r>
            <a:br>
              <a:rPr lang="en-US" sz="2400" b="1" dirty="0"/>
            </a:br>
            <a:r>
              <a:rPr lang="en-US" sz="2400" b="1" dirty="0"/>
              <a:t>Florida RN:							26 hours per 2 years</a:t>
            </a:r>
            <a:br>
              <a:rPr lang="en-US" sz="2400" b="1" dirty="0"/>
            </a:br>
            <a:r>
              <a:rPr lang="en-US" sz="2400" b="1" dirty="0"/>
              <a:t>Georgia Dentist:						40 hours per 2 years</a:t>
            </a:r>
            <a:br>
              <a:rPr lang="en-US" sz="2400" b="1" dirty="0"/>
            </a:br>
            <a:r>
              <a:rPr lang="en-US" sz="2400" b="1" dirty="0"/>
              <a:t>Registered Dietitian (includes ethic component):		75 hours per 5 years </a:t>
            </a:r>
            <a:br>
              <a:rPr lang="en-US" sz="2400" b="1" dirty="0"/>
            </a:br>
            <a:r>
              <a:rPr lang="en-US" sz="2400" b="1" dirty="0"/>
              <a:t>Relator Missouri:						20 hours per 2 years</a:t>
            </a:r>
            <a:br>
              <a:rPr lang="en-US" dirty="0"/>
            </a:br>
            <a:endParaRPr lang="en-US" dirty="0"/>
          </a:p>
        </p:txBody>
      </p:sp>
      <p:pic>
        <p:nvPicPr>
          <p:cNvPr id="4" name="Content Placeholder 3">
            <a:extLst>
              <a:ext uri="{FF2B5EF4-FFF2-40B4-BE49-F238E27FC236}">
                <a16:creationId xmlns:a16="http://schemas.microsoft.com/office/drawing/2014/main" id="{4E29C2E7-8A5E-F3B4-F342-992E1C652890}"/>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0845165" y="4982604"/>
            <a:ext cx="1207770" cy="1707280"/>
          </a:xfrm>
          <a:prstGeom prst="rect">
            <a:avLst/>
          </a:prstGeom>
          <a:effectLst/>
        </p:spPr>
      </p:pic>
    </p:spTree>
    <p:extLst>
      <p:ext uri="{BB962C8B-B14F-4D97-AF65-F5344CB8AC3E}">
        <p14:creationId xmlns:p14="http://schemas.microsoft.com/office/powerpoint/2010/main" val="5932380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4588</TotalTime>
  <Words>612</Words>
  <Application>Microsoft Office PowerPoint</Application>
  <PresentationFormat>Widescreen</PresentationFormat>
  <Paragraphs>159</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CEU Requirement Reduction</vt:lpstr>
      <vt:lpstr>Proposal:  Reduce the number of CEU hours required per cycle                  from 40 to 35  Why:  Retain more CCAs by making it easier to maintain certification  All Boards required to use the agreed upon number of CEUs, no deviations permitted  All Specialty Certifications still maintain the specialty emphasis requirements  Implement date would be January of 2026 to allow for full communication to all CCAs.  Maintain 5 CEUs in each PO       </vt:lpstr>
      <vt:lpstr>Current CEU Requirement by Certification</vt:lpstr>
      <vt:lpstr>Proposed CEU Requirement by Certification</vt:lpstr>
      <vt:lpstr>Industry Comparisons: Oregon:  Environmental Health Specialist:                                      20 hours per 2 years Florida:  Certified Environmental Health Professional:                 24 hours per 2 years New Mexico:  St Board Professional Engineer and Surveyors:     30 hours per 2 years Texas:  Professional Geoscientists:    15 hours per 1 year Association of Professional Landscape Designers           24 hours per 2 years California Private Applicator:       8 hours per 2 years Ohio Private Applicator:       5 hours per 3 years Ohio Fertilizer Applicator:       5 hours per 3 years CPSS (include ethics component):    30 hours per 2 years  Other Notable Comparisons: Minnesota RN:                     24 hours per 2 years Georgia RN:        30 hours per 2 years Florida RN:       26 hours per 2 years Georgia Dentist:      40 hours per 2 years Registered Dietitian (includes ethic component):  75 hours per 5 years  Relator Missouri:      20 hours per 2 years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Amnesty</dc:title>
  <dc:creator>Kaikuahine Kennels</dc:creator>
  <cp:lastModifiedBy>Dawn Gibas</cp:lastModifiedBy>
  <cp:revision>22</cp:revision>
  <dcterms:created xsi:type="dcterms:W3CDTF">2024-02-09T13:26:23Z</dcterms:created>
  <dcterms:modified xsi:type="dcterms:W3CDTF">2024-05-03T12:52:44Z</dcterms:modified>
</cp:coreProperties>
</file>