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4" r:id="rId2"/>
    <p:sldId id="265" r:id="rId3"/>
    <p:sldId id="267" r:id="rId4"/>
    <p:sldId id="268" r:id="rId5"/>
    <p:sldId id="270" r:id="rId6"/>
    <p:sldId id="269" r:id="rId7"/>
    <p:sldId id="271" r:id="rId8"/>
    <p:sldId id="273" r:id="rId9"/>
  </p:sldIdLst>
  <p:sldSz cx="18288000" cy="10287000"/>
  <p:notesSz cx="6858000" cy="9144000"/>
  <p:embeddedFontLst>
    <p:embeddedFont>
      <p:font typeface="Ofelia Display Ultra-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6705600" y="4152900"/>
            <a:ext cx="6477000" cy="117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9200"/>
              </a:lnSpc>
              <a:spcBef>
                <a:spcPct val="0"/>
              </a:spcBef>
            </a:pPr>
            <a:r>
              <a:rPr lang="en-US" sz="9600" dirty="0">
                <a:solidFill>
                  <a:srgbClr val="465B1F"/>
                </a:solidFill>
                <a:latin typeface="Ofelia Display Ultra-Bold"/>
              </a:rPr>
              <a:t>Amnesty</a:t>
            </a: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399" y="1009955"/>
            <a:ext cx="16723993" cy="33014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What is Amnesty?</a:t>
            </a:r>
          </a:p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• A one time pathway to return to the program for those former CCA’s who were dropped for non-payment or CEU non-compliance.</a:t>
            </a: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69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400" y="-5593"/>
            <a:ext cx="16723993" cy="33450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What is Amnesty?</a:t>
            </a:r>
          </a:p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• A onetime pathway to return the program for those former CCA’s who were dropped for non-payment or CEU non-compliance.</a:t>
            </a: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B8A73BA-71AB-45B7-C69C-37E2D2F49499}"/>
              </a:ext>
            </a:extLst>
          </p:cNvPr>
          <p:cNvSpPr txBox="1"/>
          <p:nvPr/>
        </p:nvSpPr>
        <p:spPr>
          <a:xfrm>
            <a:off x="913228" y="3695700"/>
            <a:ext cx="16723993" cy="4378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Who Qualifies for Amnesty? </a:t>
            </a:r>
          </a:p>
          <a:p>
            <a:pPr marL="285750" lvl="0" indent="-28575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Any former CCA that has been out of the program for 2 to 5 years from the end of their last active cycle.</a:t>
            </a:r>
          </a:p>
          <a:p>
            <a:pPr marL="285750" lvl="0" indent="-28575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Anyone who was deemed to have an ethics violation does NOT qualify.</a:t>
            </a:r>
          </a:p>
        </p:txBody>
      </p:sp>
    </p:spTree>
    <p:extLst>
      <p:ext uri="{BB962C8B-B14F-4D97-AF65-F5344CB8AC3E}">
        <p14:creationId xmlns:p14="http://schemas.microsoft.com/office/powerpoint/2010/main" val="152201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400" y="147027"/>
            <a:ext cx="16723993" cy="28898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92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The Process</a:t>
            </a:r>
          </a:p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• Former CCA contacts their rep at the Madison office, rep determines if they meet the qualifications to proceed.</a:t>
            </a: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1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400" y="147027"/>
            <a:ext cx="16723993" cy="84298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92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The Process</a:t>
            </a:r>
          </a:p>
          <a:p>
            <a:pPr marL="0" lvl="0" indent="0" algn="l">
              <a:lnSpc>
                <a:spcPct val="200000"/>
              </a:lnSpc>
              <a:spcBef>
                <a:spcPct val="0"/>
              </a:spcBef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• Former CCA contacts their rep at the Madison office, rep determines if they meet the qualifications to proceed.</a:t>
            </a:r>
          </a:p>
          <a:p>
            <a:pPr marL="457200" lvl="0" indent="-45720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Documentation that will be requested: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Own letter requesting amnesty, explaining the circumstances, and why they wish to be reinstated.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Supervisor letter of recommendation regarding their being reinstated.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Client letter of recommendation regarding their being reinstated.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Newly signed Code of Ethics.</a:t>
            </a: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1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400" y="147027"/>
            <a:ext cx="16723993" cy="68203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92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The Process </a:t>
            </a: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cont.</a:t>
            </a:r>
          </a:p>
          <a:p>
            <a:pPr marL="457200" lvl="0" indent="-45720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Certification Rep with gather this information and submit it to the local board.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The local board will return a decision within 45 days.</a:t>
            </a:r>
          </a:p>
          <a:p>
            <a:pPr lvl="1">
              <a:lnSpc>
                <a:spcPct val="200000"/>
              </a:lnSpc>
              <a:spcBef>
                <a:spcPct val="0"/>
              </a:spcBef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lvl="1">
              <a:lnSpc>
                <a:spcPct val="200000"/>
              </a:lnSpc>
              <a:spcBef>
                <a:spcPct val="0"/>
              </a:spcBef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91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400" y="147027"/>
            <a:ext cx="16723993" cy="132836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92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The Process </a:t>
            </a: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cont.</a:t>
            </a:r>
          </a:p>
          <a:p>
            <a:pPr marL="457200" lvl="0" indent="-45720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Certification Rep will gather this information and submit it to the local board.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The local board will return a decision within 45 days.</a:t>
            </a:r>
          </a:p>
          <a:p>
            <a:pPr marL="457200" lvl="0" indent="-45720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If approved: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Fees totaling the amount of the current ICCA exam and their Local Board exam will need to be paid with 30 days of the board’s approval.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Applicant will be reinstated and be required to complete 50 CEUs within a standard CEU cycle.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If they fail to meet the CEU requirements, their certification will be revoked, and they are unable to appeal.</a:t>
            </a:r>
          </a:p>
          <a:p>
            <a:pPr lvl="1">
              <a:lnSpc>
                <a:spcPct val="200000"/>
              </a:lnSpc>
              <a:spcBef>
                <a:spcPct val="0"/>
              </a:spcBef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lvl="1">
              <a:lnSpc>
                <a:spcPct val="200000"/>
              </a:lnSpc>
              <a:spcBef>
                <a:spcPct val="0"/>
              </a:spcBef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292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240" y="-5593"/>
            <a:ext cx="18288000" cy="3879932"/>
          </a:xfrm>
          <a:custGeom>
            <a:avLst/>
            <a:gdLst/>
            <a:ahLst/>
            <a:cxnLst/>
            <a:rect l="l" t="t" r="r" b="b"/>
            <a:pathLst>
              <a:path w="18288000" h="13716000">
                <a:moveTo>
                  <a:pt x="0" y="0"/>
                </a:moveTo>
                <a:lnTo>
                  <a:pt x="18288000" y="0"/>
                </a:lnTo>
                <a:lnTo>
                  <a:pt x="18288000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5000"/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914400" y="147027"/>
            <a:ext cx="16723993" cy="63278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92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The Process </a:t>
            </a:r>
            <a:r>
              <a:rPr lang="en-US" sz="3200" dirty="0">
                <a:solidFill>
                  <a:srgbClr val="465B1F"/>
                </a:solidFill>
                <a:latin typeface="Ofelia Display Ultra-Bold"/>
              </a:rPr>
              <a:t>cont.</a:t>
            </a:r>
          </a:p>
          <a:p>
            <a:pPr marL="457200" lvl="0" indent="-457200" algn="l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If denied:</a:t>
            </a: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rgbClr val="465B1F"/>
                </a:solidFill>
                <a:latin typeface="Ofelia Display Ultra-Bold"/>
              </a:rPr>
              <a:t>They must proceed with the standard certification process by retesting. </a:t>
            </a: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lvl="1">
              <a:lnSpc>
                <a:spcPct val="200000"/>
              </a:lnSpc>
              <a:spcBef>
                <a:spcPct val="0"/>
              </a:spcBef>
            </a:pPr>
            <a:r>
              <a:rPr lang="en-US" sz="4800" dirty="0">
                <a:solidFill>
                  <a:srgbClr val="465B1F"/>
                </a:solidFill>
                <a:latin typeface="Ofelia Display Ultra-Bold"/>
              </a:rPr>
              <a:t>Questions?</a:t>
            </a:r>
          </a:p>
          <a:p>
            <a:pPr lvl="1">
              <a:lnSpc>
                <a:spcPct val="200000"/>
              </a:lnSpc>
              <a:spcBef>
                <a:spcPct val="0"/>
              </a:spcBef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  <a:p>
            <a:pPr marL="914400" lvl="1" indent="-457200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65B1F"/>
              </a:solidFill>
              <a:latin typeface="Ofelia Display Ultra-Bold"/>
            </a:endParaRPr>
          </a:p>
        </p:txBody>
      </p:sp>
      <p:pic>
        <p:nvPicPr>
          <p:cNvPr id="16" name="Picture 15" descr="A logo of a plant&#10;&#10;Description automatically generated">
            <a:extLst>
              <a:ext uri="{FF2B5EF4-FFF2-40B4-BE49-F238E27FC236}">
                <a16:creationId xmlns:a16="http://schemas.microsoft.com/office/drawing/2014/main" id="{29F6159E-7009-A50F-3CF1-6994D75D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0" y="147027"/>
            <a:ext cx="11620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4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335</Words>
  <Application>Microsoft Office PowerPoint</Application>
  <PresentationFormat>Custom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Ofelia Display Ultra-Bold</vt:lpstr>
      <vt:lpstr>Arial</vt:lpstr>
      <vt:lpstr>Courier New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Edit - Marketing Overview Final</dc:title>
  <dc:creator>Hanna Jeske</dc:creator>
  <cp:lastModifiedBy>Sara Uttech</cp:lastModifiedBy>
  <cp:revision>12</cp:revision>
  <dcterms:created xsi:type="dcterms:W3CDTF">2006-08-16T00:00:00Z</dcterms:created>
  <dcterms:modified xsi:type="dcterms:W3CDTF">2024-10-16T17:40:18Z</dcterms:modified>
  <dc:identifier>DAGADe5APLE</dc:identifier>
</cp:coreProperties>
</file>